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4"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Muli Regular" charset="1" panose="00000500000000000000"/>
      <p:regular r:id="rId18"/>
    </p:embeddedFont>
    <p:embeddedFont>
      <p:font typeface="Muli Regular Bold" charset="1" panose="00000700000000000000"/>
      <p:regular r:id="rId19"/>
    </p:embeddedFont>
    <p:embeddedFont>
      <p:font typeface="Muli Regular Italics" charset="1" panose="00000500000000000000"/>
      <p:regular r:id="rId20"/>
    </p:embeddedFont>
    <p:embeddedFont>
      <p:font typeface="Muli Regular Bold Italics" charset="1" panose="00000700000000000000"/>
      <p:regular r:id="rId21"/>
    </p:embeddedFont>
    <p:embeddedFont>
      <p:font typeface="Muli Extra Light" charset="1" panose="00000300000000000000"/>
      <p:regular r:id="rId22"/>
    </p:embeddedFont>
    <p:embeddedFont>
      <p:font typeface="Muli Extra Light Bold" charset="1" panose="00000400000000000000"/>
      <p:regular r:id="rId23"/>
    </p:embeddedFont>
    <p:embeddedFont>
      <p:font typeface="Muli Extra Light Italics" charset="1" panose="00000300000000000000"/>
      <p:regular r:id="rId24"/>
    </p:embeddedFont>
    <p:embeddedFont>
      <p:font typeface="Muli Extra Light Bold Italics" charset="1" panose="00000400000000000000"/>
      <p:regular r:id="rId25"/>
    </p:embeddedFont>
    <p:embeddedFont>
      <p:font typeface="Times New Roman" charset="1" panose="02030502070405020303"/>
      <p:regular r:id="rId26"/>
    </p:embeddedFont>
    <p:embeddedFont>
      <p:font typeface="Times New Roman Bold" charset="1" panose="02030802070405020303"/>
      <p:regular r:id="rId27"/>
    </p:embeddedFont>
    <p:embeddedFont>
      <p:font typeface="Times New Roman Italics" charset="1" panose="02030502070405090303"/>
      <p:regular r:id="rId28"/>
    </p:embeddedFont>
    <p:embeddedFont>
      <p:font typeface="Times New Roman Bold Italics" charset="1" panose="02030802070405090303"/>
      <p:regular r:id="rId29"/>
    </p:embeddedFont>
    <p:embeddedFont>
      <p:font typeface="Times New Roman Medium" charset="1" panose="02030502070405020303"/>
      <p:regular r:id="rId30"/>
    </p:embeddedFont>
    <p:embeddedFont>
      <p:font typeface="Times New Roman Medium Italics" charset="1" panose="02030502070405090303"/>
      <p:regular r:id="rId31"/>
    </p:embeddedFont>
    <p:embeddedFont>
      <p:font typeface="Times New Roman Semi-Bold" charset="1" panose="02030702070405020303"/>
      <p:regular r:id="rId32"/>
    </p:embeddedFont>
    <p:embeddedFont>
      <p:font typeface="Times New Roman Semi-Bold Italics" charset="1" panose="02030702070405090303"/>
      <p:regular r:id="rId33"/>
    </p:embeddedFont>
    <p:embeddedFont>
      <p:font typeface="Times New Roman Ultra-Bold" charset="1" panose="020309020704050203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slides/slide16.xml" Type="http://schemas.openxmlformats.org/officeDocument/2006/relationships/slide"/><Relationship Id="rId51" Target="slides/slide17.xml" Type="http://schemas.openxmlformats.org/officeDocument/2006/relationships/slide"/><Relationship Id="rId52" Target="slides/slide18.xml" Type="http://schemas.openxmlformats.org/officeDocument/2006/relationships/slide"/><Relationship Id="rId53"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6293" y="1028700"/>
            <a:ext cx="4411594" cy="5390968"/>
          </a:xfrm>
          <a:custGeom>
            <a:avLst/>
            <a:gdLst/>
            <a:ahLst/>
            <a:cxnLst/>
            <a:rect r="r" b="b" t="t" l="l"/>
            <a:pathLst>
              <a:path h="5390968" w="4411594">
                <a:moveTo>
                  <a:pt x="0" y="0"/>
                </a:moveTo>
                <a:lnTo>
                  <a:pt x="4411594" y="0"/>
                </a:lnTo>
                <a:lnTo>
                  <a:pt x="4411594" y="5390968"/>
                </a:lnTo>
                <a:lnTo>
                  <a:pt x="0" y="5390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2859" y="8160527"/>
            <a:ext cx="3189599" cy="1589000"/>
          </a:xfrm>
          <a:custGeom>
            <a:avLst/>
            <a:gdLst/>
            <a:ahLst/>
            <a:cxnLst/>
            <a:rect r="r" b="b" t="t" l="l"/>
            <a:pathLst>
              <a:path h="1589000" w="3189599">
                <a:moveTo>
                  <a:pt x="0" y="0"/>
                </a:moveTo>
                <a:lnTo>
                  <a:pt x="3189599" y="0"/>
                </a:lnTo>
                <a:lnTo>
                  <a:pt x="3189599" y="1589000"/>
                </a:lnTo>
                <a:lnTo>
                  <a:pt x="0" y="1589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5568" y="506203"/>
            <a:ext cx="2097616" cy="1044994"/>
          </a:xfrm>
          <a:custGeom>
            <a:avLst/>
            <a:gdLst/>
            <a:ahLst/>
            <a:cxnLst/>
            <a:rect r="r" b="b" t="t" l="l"/>
            <a:pathLst>
              <a:path h="1044994" w="2097616">
                <a:moveTo>
                  <a:pt x="0" y="0"/>
                </a:moveTo>
                <a:lnTo>
                  <a:pt x="2097616" y="0"/>
                </a:lnTo>
                <a:lnTo>
                  <a:pt x="2097616" y="1044994"/>
                </a:lnTo>
                <a:lnTo>
                  <a:pt x="0" y="1044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rot="-2386809">
            <a:off x="13714989" y="8040872"/>
            <a:ext cx="1382246" cy="239309"/>
          </a:xfrm>
          <a:prstGeom prst="rect">
            <a:avLst/>
          </a:prstGeom>
          <a:solidFill>
            <a:srgbClr val="6422B8"/>
          </a:solidFill>
        </p:spPr>
      </p:sp>
      <p:grpSp>
        <p:nvGrpSpPr>
          <p:cNvPr name="Group 6" id="6"/>
          <p:cNvGrpSpPr/>
          <p:nvPr/>
        </p:nvGrpSpPr>
        <p:grpSpPr>
          <a:xfrm rot="0">
            <a:off x="15742458" y="2216953"/>
            <a:ext cx="1516842" cy="1516842"/>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sp>
      </p:grpSp>
      <p:sp>
        <p:nvSpPr>
          <p:cNvPr name="TextBox 8" id="8"/>
          <p:cNvSpPr txBox="true"/>
          <p:nvPr/>
        </p:nvSpPr>
        <p:spPr>
          <a:xfrm rot="0">
            <a:off x="4610855" y="3555355"/>
            <a:ext cx="10007317" cy="1588145"/>
          </a:xfrm>
          <a:prstGeom prst="rect">
            <a:avLst/>
          </a:prstGeom>
        </p:spPr>
        <p:txBody>
          <a:bodyPr anchor="t" rtlCol="false" tIns="0" lIns="0" bIns="0" rIns="0">
            <a:spAutoFit/>
          </a:bodyPr>
          <a:lstStyle/>
          <a:p>
            <a:pPr algn="ctr">
              <a:lnSpc>
                <a:spcPts val="10400"/>
              </a:lnSpc>
            </a:pPr>
            <a:r>
              <a:rPr lang="en-US" sz="10400">
                <a:solidFill>
                  <a:srgbClr val="00C4CC"/>
                </a:solidFill>
                <a:latin typeface="Times New Roman"/>
              </a:rPr>
              <a:t>ProductPicker</a:t>
            </a:r>
          </a:p>
        </p:txBody>
      </p:sp>
      <p:sp>
        <p:nvSpPr>
          <p:cNvPr name="TextBox 9" id="9"/>
          <p:cNvSpPr txBox="true"/>
          <p:nvPr/>
        </p:nvSpPr>
        <p:spPr>
          <a:xfrm rot="0">
            <a:off x="2579093" y="5807710"/>
            <a:ext cx="6849213" cy="3477260"/>
          </a:xfrm>
          <a:prstGeom prst="rect">
            <a:avLst/>
          </a:prstGeom>
        </p:spPr>
        <p:txBody>
          <a:bodyPr anchor="t" rtlCol="false" tIns="0" lIns="0" bIns="0" rIns="0">
            <a:spAutoFit/>
          </a:bodyPr>
          <a:lstStyle/>
          <a:p>
            <a:pPr>
              <a:lnSpc>
                <a:spcPts val="4899"/>
              </a:lnSpc>
            </a:pPr>
            <a:r>
              <a:rPr lang="en-US" sz="3499" u="sng">
                <a:solidFill>
                  <a:srgbClr val="E10F0F"/>
                </a:solidFill>
                <a:latin typeface="Times New Roman Bold"/>
              </a:rPr>
              <a:t>Five Fools</a:t>
            </a:r>
            <a:r>
              <a:rPr lang="en-US" sz="3499">
                <a:solidFill>
                  <a:srgbClr val="E10F0F"/>
                </a:solidFill>
                <a:latin typeface="Times New Roman"/>
              </a:rPr>
              <a:t>:</a:t>
            </a:r>
          </a:p>
          <a:p>
            <a:pPr marL="690881" indent="-345440" lvl="1">
              <a:lnSpc>
                <a:spcPts val="4480"/>
              </a:lnSpc>
              <a:buFont typeface="Arial"/>
              <a:buChar char="•"/>
            </a:pPr>
            <a:r>
              <a:rPr lang="en-US" sz="3200">
                <a:solidFill>
                  <a:srgbClr val="1B1B1B"/>
                </a:solidFill>
                <a:latin typeface="Times New Roman Italics"/>
              </a:rPr>
              <a:t>Trần Nguyễn Ngọc Bảo</a:t>
            </a:r>
          </a:p>
          <a:p>
            <a:pPr marL="690881" indent="-345440" lvl="1">
              <a:lnSpc>
                <a:spcPts val="4480"/>
              </a:lnSpc>
              <a:buFont typeface="Arial"/>
              <a:buChar char="•"/>
            </a:pPr>
            <a:r>
              <a:rPr lang="en-US" sz="3200">
                <a:solidFill>
                  <a:srgbClr val="1B1B1B"/>
                </a:solidFill>
                <a:latin typeface="Times New Roman Italics"/>
              </a:rPr>
              <a:t>Nguyễn Trí Dũng </a:t>
            </a:r>
          </a:p>
          <a:p>
            <a:pPr marL="690881" indent="-345440" lvl="1">
              <a:lnSpc>
                <a:spcPts val="4480"/>
              </a:lnSpc>
              <a:buFont typeface="Arial"/>
              <a:buChar char="•"/>
            </a:pPr>
            <a:r>
              <a:rPr lang="en-US" sz="3200">
                <a:solidFill>
                  <a:srgbClr val="1B1B1B"/>
                </a:solidFill>
                <a:latin typeface="Times New Roman Italics"/>
              </a:rPr>
              <a:t>Nguyễn Minh Hiếu</a:t>
            </a:r>
          </a:p>
          <a:p>
            <a:pPr marL="690881" indent="-345440" lvl="1">
              <a:lnSpc>
                <a:spcPts val="4480"/>
              </a:lnSpc>
              <a:buFont typeface="Arial"/>
              <a:buChar char="•"/>
            </a:pPr>
            <a:r>
              <a:rPr lang="en-US" sz="3200">
                <a:solidFill>
                  <a:srgbClr val="1B1B1B"/>
                </a:solidFill>
                <a:latin typeface="Times New Roman Italics"/>
              </a:rPr>
              <a:t>Võ Nguyễn Tấn Tài</a:t>
            </a:r>
          </a:p>
          <a:p>
            <a:pPr marL="690881" indent="-345440" lvl="1">
              <a:lnSpc>
                <a:spcPts val="4480"/>
              </a:lnSpc>
              <a:buFont typeface="Arial"/>
              <a:buChar char="•"/>
            </a:pPr>
            <a:r>
              <a:rPr lang="en-US" sz="3200">
                <a:solidFill>
                  <a:srgbClr val="1B1B1B"/>
                </a:solidFill>
                <a:latin typeface="Times New Roman Italics"/>
              </a:rPr>
              <a:t>Lê Đức Anh Việt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4962" y="1028700"/>
            <a:ext cx="540683" cy="526920"/>
          </a:xfrm>
          <a:custGeom>
            <a:avLst/>
            <a:gdLst/>
            <a:ahLst/>
            <a:cxnLst/>
            <a:rect r="r" b="b" t="t" l="l"/>
            <a:pathLst>
              <a:path h="526920" w="540683">
                <a:moveTo>
                  <a:pt x="0" y="0"/>
                </a:moveTo>
                <a:lnTo>
                  <a:pt x="540683" y="0"/>
                </a:lnTo>
                <a:lnTo>
                  <a:pt x="540683" y="526920"/>
                </a:lnTo>
                <a:lnTo>
                  <a:pt x="0" y="526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3503127" y="5138738"/>
            <a:ext cx="10287000" cy="0"/>
          </a:xfrm>
          <a:prstGeom prst="line">
            <a:avLst/>
          </a:prstGeom>
          <a:ln cap="rnd" w="9525">
            <a:solidFill>
              <a:srgbClr val="242424"/>
            </a:solidFill>
            <a:prstDash val="solid"/>
            <a:headEnd type="none" len="sm" w="sm"/>
            <a:tailEnd type="none" len="sm" w="sm"/>
          </a:ln>
        </p:spPr>
      </p:sp>
      <p:sp>
        <p:nvSpPr>
          <p:cNvPr name="Freeform 4" id="4"/>
          <p:cNvSpPr/>
          <p:nvPr/>
        </p:nvSpPr>
        <p:spPr>
          <a:xfrm flipH="false" flipV="false" rot="0">
            <a:off x="1815937" y="2957444"/>
            <a:ext cx="8003013" cy="5916290"/>
          </a:xfrm>
          <a:custGeom>
            <a:avLst/>
            <a:gdLst/>
            <a:ahLst/>
            <a:cxnLst/>
            <a:rect r="r" b="b" t="t" l="l"/>
            <a:pathLst>
              <a:path h="5916290" w="8003013">
                <a:moveTo>
                  <a:pt x="0" y="0"/>
                </a:moveTo>
                <a:lnTo>
                  <a:pt x="8003012" y="0"/>
                </a:lnTo>
                <a:lnTo>
                  <a:pt x="8003012" y="5916289"/>
                </a:lnTo>
                <a:lnTo>
                  <a:pt x="0" y="5916289"/>
                </a:lnTo>
                <a:lnTo>
                  <a:pt x="0" y="0"/>
                </a:lnTo>
                <a:close/>
              </a:path>
            </a:pathLst>
          </a:custGeom>
          <a:blipFill>
            <a:blip r:embed="rId4"/>
            <a:stretch>
              <a:fillRect l="0" t="0" r="0" b="0"/>
            </a:stretch>
          </a:blipFill>
        </p:spPr>
      </p:sp>
      <p:sp>
        <p:nvSpPr>
          <p:cNvPr name="TextBox 5" id="5"/>
          <p:cNvSpPr txBox="true"/>
          <p:nvPr/>
        </p:nvSpPr>
        <p:spPr>
          <a:xfrm rot="0">
            <a:off x="1877896" y="605034"/>
            <a:ext cx="8345091" cy="2613025"/>
          </a:xfrm>
          <a:prstGeom prst="rect">
            <a:avLst/>
          </a:prstGeom>
        </p:spPr>
        <p:txBody>
          <a:bodyPr anchor="t" rtlCol="false" tIns="0" lIns="0" bIns="0" rIns="0">
            <a:spAutoFit/>
          </a:bodyPr>
          <a:lstStyle/>
          <a:p>
            <a:pPr>
              <a:lnSpc>
                <a:spcPts val="10400"/>
              </a:lnSpc>
            </a:pPr>
            <a:r>
              <a:rPr lang="en-US" sz="8000" spc="-160">
                <a:solidFill>
                  <a:srgbClr val="5D03C4"/>
                </a:solidFill>
                <a:latin typeface="Poppins Medium"/>
              </a:rPr>
              <a:t>D. Bussiness Model Canvas</a:t>
            </a:r>
          </a:p>
        </p:txBody>
      </p:sp>
      <p:sp>
        <p:nvSpPr>
          <p:cNvPr name="TextBox 6" id="6"/>
          <p:cNvSpPr txBox="true"/>
          <p:nvPr/>
        </p:nvSpPr>
        <p:spPr>
          <a:xfrm rot="0">
            <a:off x="9818949" y="1536958"/>
            <a:ext cx="7440351" cy="7089260"/>
          </a:xfrm>
          <a:prstGeom prst="rect">
            <a:avLst/>
          </a:prstGeom>
        </p:spPr>
        <p:txBody>
          <a:bodyPr anchor="t" rtlCol="false" tIns="0" lIns="0" bIns="0" rIns="0">
            <a:spAutoFit/>
          </a:bodyPr>
          <a:lstStyle/>
          <a:p>
            <a:pPr marL="897064" indent="-448532" lvl="1">
              <a:lnSpc>
                <a:spcPts val="6232"/>
              </a:lnSpc>
              <a:buFont typeface="Arial"/>
              <a:buChar char="•"/>
            </a:pPr>
            <a:r>
              <a:rPr lang="en-US" sz="4154">
                <a:solidFill>
                  <a:srgbClr val="242424"/>
                </a:solidFill>
                <a:latin typeface="Poppins Light Italics"/>
              </a:rPr>
              <a:t> Key partners</a:t>
            </a:r>
          </a:p>
          <a:p>
            <a:pPr marL="897064" indent="-448532" lvl="1">
              <a:lnSpc>
                <a:spcPts val="6232"/>
              </a:lnSpc>
              <a:buFont typeface="Arial"/>
              <a:buChar char="•"/>
            </a:pPr>
            <a:r>
              <a:rPr lang="en-US" sz="4154">
                <a:solidFill>
                  <a:srgbClr val="242424"/>
                </a:solidFill>
                <a:latin typeface="Poppins Light"/>
              </a:rPr>
              <a:t> </a:t>
            </a:r>
            <a:r>
              <a:rPr lang="en-US" sz="4154">
                <a:solidFill>
                  <a:srgbClr val="242424"/>
                </a:solidFill>
                <a:latin typeface="Poppins Light Italics"/>
              </a:rPr>
              <a:t>Key activities</a:t>
            </a:r>
          </a:p>
          <a:p>
            <a:pPr marL="897064" indent="-448532" lvl="1">
              <a:lnSpc>
                <a:spcPts val="6232"/>
              </a:lnSpc>
              <a:buFont typeface="Arial"/>
              <a:buChar char="•"/>
            </a:pPr>
            <a:r>
              <a:rPr lang="en-US" sz="4154">
                <a:solidFill>
                  <a:srgbClr val="242424"/>
                </a:solidFill>
                <a:latin typeface="Poppins Light Italics"/>
              </a:rPr>
              <a:t> Key resources</a:t>
            </a:r>
          </a:p>
          <a:p>
            <a:pPr marL="897064" indent="-448532" lvl="1">
              <a:lnSpc>
                <a:spcPts val="6232"/>
              </a:lnSpc>
              <a:buFont typeface="Arial"/>
              <a:buChar char="•"/>
            </a:pPr>
            <a:r>
              <a:rPr lang="en-US" sz="4154">
                <a:solidFill>
                  <a:srgbClr val="242424"/>
                </a:solidFill>
                <a:latin typeface="Poppins Light"/>
              </a:rPr>
              <a:t> </a:t>
            </a:r>
            <a:r>
              <a:rPr lang="en-US" sz="4154">
                <a:solidFill>
                  <a:srgbClr val="242424"/>
                </a:solidFill>
                <a:latin typeface="Poppins Light Italics"/>
              </a:rPr>
              <a:t>Value proposition</a:t>
            </a:r>
          </a:p>
          <a:p>
            <a:pPr marL="897064" indent="-448532" lvl="1">
              <a:lnSpc>
                <a:spcPts val="6232"/>
              </a:lnSpc>
              <a:buFont typeface="Arial"/>
              <a:buChar char="•"/>
            </a:pPr>
            <a:r>
              <a:rPr lang="en-US" sz="4154">
                <a:solidFill>
                  <a:srgbClr val="242424"/>
                </a:solidFill>
                <a:latin typeface="Poppins Light"/>
              </a:rPr>
              <a:t> </a:t>
            </a:r>
            <a:r>
              <a:rPr lang="en-US" sz="4154">
                <a:solidFill>
                  <a:srgbClr val="242424"/>
                </a:solidFill>
                <a:latin typeface="Poppins Light Italics"/>
              </a:rPr>
              <a:t>Customer relationships</a:t>
            </a:r>
          </a:p>
          <a:p>
            <a:pPr marL="897064" indent="-448532" lvl="1">
              <a:lnSpc>
                <a:spcPts val="6232"/>
              </a:lnSpc>
              <a:buFont typeface="Arial"/>
              <a:buChar char="•"/>
            </a:pPr>
            <a:r>
              <a:rPr lang="en-US" sz="4154">
                <a:solidFill>
                  <a:srgbClr val="242424"/>
                </a:solidFill>
                <a:latin typeface="Poppins Light"/>
              </a:rPr>
              <a:t> </a:t>
            </a:r>
            <a:r>
              <a:rPr lang="en-US" sz="4154">
                <a:solidFill>
                  <a:srgbClr val="242424"/>
                </a:solidFill>
                <a:latin typeface="Poppins Light Italics"/>
              </a:rPr>
              <a:t>Customer segments</a:t>
            </a:r>
          </a:p>
          <a:p>
            <a:pPr marL="897064" indent="-448532" lvl="1">
              <a:lnSpc>
                <a:spcPts val="6232"/>
              </a:lnSpc>
              <a:buFont typeface="Arial"/>
              <a:buChar char="•"/>
            </a:pPr>
            <a:r>
              <a:rPr lang="en-US" sz="4154">
                <a:solidFill>
                  <a:srgbClr val="242424"/>
                </a:solidFill>
                <a:latin typeface="Poppins Light"/>
              </a:rPr>
              <a:t> </a:t>
            </a:r>
            <a:r>
              <a:rPr lang="en-US" sz="4154">
                <a:solidFill>
                  <a:srgbClr val="242424"/>
                </a:solidFill>
                <a:latin typeface="Poppins Light Italics"/>
              </a:rPr>
              <a:t>Revenue streams</a:t>
            </a:r>
          </a:p>
          <a:p>
            <a:pPr marL="897064" indent="-448532" lvl="1">
              <a:lnSpc>
                <a:spcPts val="6232"/>
              </a:lnSpc>
              <a:buFont typeface="Arial"/>
              <a:buChar char="•"/>
            </a:pPr>
            <a:r>
              <a:rPr lang="en-US" sz="4154">
                <a:solidFill>
                  <a:srgbClr val="242424"/>
                </a:solidFill>
                <a:latin typeface="Poppins Light"/>
              </a:rPr>
              <a:t> </a:t>
            </a:r>
            <a:r>
              <a:rPr lang="en-US" sz="4154">
                <a:solidFill>
                  <a:srgbClr val="242424"/>
                </a:solidFill>
                <a:latin typeface="Poppins Light Italics"/>
              </a:rPr>
              <a:t>Channels</a:t>
            </a:r>
          </a:p>
          <a:p>
            <a:pPr marL="897064" indent="-448532" lvl="1">
              <a:lnSpc>
                <a:spcPts val="6232"/>
              </a:lnSpc>
              <a:buFont typeface="Arial"/>
              <a:buChar char="•"/>
            </a:pPr>
            <a:r>
              <a:rPr lang="en-US" sz="4154">
                <a:solidFill>
                  <a:srgbClr val="242424"/>
                </a:solidFill>
                <a:latin typeface="Poppins Light"/>
              </a:rPr>
              <a:t> </a:t>
            </a:r>
            <a:r>
              <a:rPr lang="en-US" sz="4154">
                <a:solidFill>
                  <a:srgbClr val="242424"/>
                </a:solidFill>
                <a:latin typeface="Poppins Light Italics"/>
              </a:rPr>
              <a:t>Cost structure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635610" cy="10287000"/>
          </a:xfrm>
          <a:prstGeom prst="rect">
            <a:avLst/>
          </a:prstGeom>
          <a:solidFill>
            <a:srgbClr val="DFF6EF"/>
          </a:solidFill>
        </p:spPr>
      </p:sp>
      <p:sp>
        <p:nvSpPr>
          <p:cNvPr name="Freeform 3" id="3"/>
          <p:cNvSpPr/>
          <p:nvPr/>
        </p:nvSpPr>
        <p:spPr>
          <a:xfrm flipH="false" flipV="false" rot="0">
            <a:off x="647252" y="550262"/>
            <a:ext cx="540683" cy="526920"/>
          </a:xfrm>
          <a:custGeom>
            <a:avLst/>
            <a:gdLst/>
            <a:ahLst/>
            <a:cxnLst/>
            <a:rect r="r" b="b" t="t" l="l"/>
            <a:pathLst>
              <a:path h="526920" w="540683">
                <a:moveTo>
                  <a:pt x="0" y="0"/>
                </a:moveTo>
                <a:lnTo>
                  <a:pt x="540683" y="0"/>
                </a:lnTo>
                <a:lnTo>
                  <a:pt x="540683" y="526920"/>
                </a:lnTo>
                <a:lnTo>
                  <a:pt x="0" y="526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400000">
            <a:off x="-3503127" y="5138738"/>
            <a:ext cx="10287000" cy="0"/>
          </a:xfrm>
          <a:prstGeom prst="line">
            <a:avLst/>
          </a:prstGeom>
          <a:ln cap="rnd" w="9525">
            <a:solidFill>
              <a:srgbClr val="242424"/>
            </a:solidFill>
            <a:prstDash val="solid"/>
            <a:headEnd type="none" len="sm" w="sm"/>
            <a:tailEnd type="none" len="sm" w="sm"/>
          </a:ln>
        </p:spPr>
      </p:sp>
      <p:sp>
        <p:nvSpPr>
          <p:cNvPr name="TextBox 5" id="5"/>
          <p:cNvSpPr txBox="true"/>
          <p:nvPr/>
        </p:nvSpPr>
        <p:spPr>
          <a:xfrm rot="0">
            <a:off x="2092810" y="344808"/>
            <a:ext cx="7614253" cy="923482"/>
          </a:xfrm>
          <a:prstGeom prst="rect">
            <a:avLst/>
          </a:prstGeom>
        </p:spPr>
        <p:txBody>
          <a:bodyPr anchor="t" rtlCol="false" tIns="0" lIns="0" bIns="0" rIns="0">
            <a:spAutoFit/>
          </a:bodyPr>
          <a:lstStyle/>
          <a:p>
            <a:pPr>
              <a:lnSpc>
                <a:spcPts val="7346"/>
              </a:lnSpc>
            </a:pPr>
            <a:r>
              <a:rPr lang="en-US" sz="6122" spc="-122">
                <a:solidFill>
                  <a:srgbClr val="5D03C4"/>
                </a:solidFill>
                <a:latin typeface="Poppins Medium"/>
              </a:rPr>
              <a:t>1. Key partners:</a:t>
            </a:r>
          </a:p>
        </p:txBody>
      </p:sp>
      <p:sp>
        <p:nvSpPr>
          <p:cNvPr name="TextBox 6" id="6"/>
          <p:cNvSpPr txBox="true"/>
          <p:nvPr/>
        </p:nvSpPr>
        <p:spPr>
          <a:xfrm rot="0">
            <a:off x="2092810" y="2389647"/>
            <a:ext cx="7614253" cy="923482"/>
          </a:xfrm>
          <a:prstGeom prst="rect">
            <a:avLst/>
          </a:prstGeom>
        </p:spPr>
        <p:txBody>
          <a:bodyPr anchor="t" rtlCol="false" tIns="0" lIns="0" bIns="0" rIns="0">
            <a:spAutoFit/>
          </a:bodyPr>
          <a:lstStyle/>
          <a:p>
            <a:pPr>
              <a:lnSpc>
                <a:spcPts val="7346"/>
              </a:lnSpc>
            </a:pPr>
            <a:r>
              <a:rPr lang="en-US" sz="6122" spc="-122">
                <a:solidFill>
                  <a:srgbClr val="5D03C4"/>
                </a:solidFill>
                <a:latin typeface="Poppins Medium"/>
              </a:rPr>
              <a:t>2. Key activities:</a:t>
            </a:r>
          </a:p>
        </p:txBody>
      </p:sp>
      <p:sp>
        <p:nvSpPr>
          <p:cNvPr name="Freeform 7" id="7"/>
          <p:cNvSpPr/>
          <p:nvPr/>
        </p:nvSpPr>
        <p:spPr>
          <a:xfrm flipH="false" flipV="false" rot="0">
            <a:off x="547464" y="2595100"/>
            <a:ext cx="540683" cy="526920"/>
          </a:xfrm>
          <a:custGeom>
            <a:avLst/>
            <a:gdLst/>
            <a:ahLst/>
            <a:cxnLst/>
            <a:rect r="r" b="b" t="t" l="l"/>
            <a:pathLst>
              <a:path h="526920" w="540683">
                <a:moveTo>
                  <a:pt x="0" y="0"/>
                </a:moveTo>
                <a:lnTo>
                  <a:pt x="540683" y="0"/>
                </a:lnTo>
                <a:lnTo>
                  <a:pt x="540683" y="526921"/>
                </a:lnTo>
                <a:lnTo>
                  <a:pt x="0" y="526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636772" y="1196910"/>
            <a:ext cx="14622528" cy="1123950"/>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1B1B1B"/>
                </a:solidFill>
                <a:latin typeface="Poppins Light Italics"/>
              </a:rPr>
              <a:t>Service Provider: Chrome browser/ Chrome web store, Google Play store, App store.</a:t>
            </a:r>
          </a:p>
        </p:txBody>
      </p:sp>
      <p:sp>
        <p:nvSpPr>
          <p:cNvPr name="TextBox 9" id="9"/>
          <p:cNvSpPr txBox="true"/>
          <p:nvPr/>
        </p:nvSpPr>
        <p:spPr>
          <a:xfrm rot="0">
            <a:off x="2636772" y="3241749"/>
            <a:ext cx="14622528" cy="2838450"/>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1B1B1B"/>
                </a:solidFill>
                <a:latin typeface="Poppins Light Italics"/>
              </a:rPr>
              <a:t>Develop and update extensions to meet user needs.</a:t>
            </a:r>
          </a:p>
          <a:p>
            <a:pPr marL="647700" indent="-323850" lvl="1">
              <a:lnSpc>
                <a:spcPts val="4500"/>
              </a:lnSpc>
              <a:buFont typeface="Arial"/>
              <a:buChar char="•"/>
            </a:pPr>
            <a:r>
              <a:rPr lang="en-US" sz="3000">
                <a:solidFill>
                  <a:srgbClr val="1B1B1B"/>
                </a:solidFill>
                <a:latin typeface="Poppins Light Italics"/>
              </a:rPr>
              <a:t>Check and fix errors in extension.</a:t>
            </a:r>
          </a:p>
          <a:p>
            <a:pPr marL="647700" indent="-323850" lvl="1">
              <a:lnSpc>
                <a:spcPts val="4500"/>
              </a:lnSpc>
              <a:buFont typeface="Arial"/>
              <a:buChar char="•"/>
            </a:pPr>
            <a:r>
              <a:rPr lang="en-US" sz="3000">
                <a:solidFill>
                  <a:srgbClr val="1B1B1B"/>
                </a:solidFill>
                <a:latin typeface="Poppins Light Italics"/>
              </a:rPr>
              <a:t>Optimize the performance and security of the extension.</a:t>
            </a:r>
          </a:p>
          <a:p>
            <a:pPr marL="647700" indent="-323850" lvl="1">
              <a:lnSpc>
                <a:spcPts val="4500"/>
              </a:lnSpc>
              <a:buFont typeface="Arial"/>
              <a:buChar char="•"/>
            </a:pPr>
            <a:r>
              <a:rPr lang="en-US" sz="3000">
                <a:solidFill>
                  <a:srgbClr val="1B1B1B"/>
                </a:solidFill>
                <a:latin typeface="Poppins Light Italics"/>
              </a:rPr>
              <a:t>Provide support and user interaction, including answering questions and handling technical issues.</a:t>
            </a:r>
          </a:p>
        </p:txBody>
      </p:sp>
      <p:sp>
        <p:nvSpPr>
          <p:cNvPr name="Freeform 10" id="10"/>
          <p:cNvSpPr/>
          <p:nvPr/>
        </p:nvSpPr>
        <p:spPr>
          <a:xfrm flipH="false" flipV="false" rot="0">
            <a:off x="547464" y="6255036"/>
            <a:ext cx="540683" cy="526920"/>
          </a:xfrm>
          <a:custGeom>
            <a:avLst/>
            <a:gdLst/>
            <a:ahLst/>
            <a:cxnLst/>
            <a:rect r="r" b="b" t="t" l="l"/>
            <a:pathLst>
              <a:path h="526920" w="540683">
                <a:moveTo>
                  <a:pt x="0" y="0"/>
                </a:moveTo>
                <a:lnTo>
                  <a:pt x="540683" y="0"/>
                </a:lnTo>
                <a:lnTo>
                  <a:pt x="540683" y="526921"/>
                </a:lnTo>
                <a:lnTo>
                  <a:pt x="0" y="526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092810" y="6064693"/>
            <a:ext cx="7406960" cy="907607"/>
          </a:xfrm>
          <a:prstGeom prst="rect">
            <a:avLst/>
          </a:prstGeom>
        </p:spPr>
        <p:txBody>
          <a:bodyPr anchor="t" rtlCol="false" tIns="0" lIns="0" bIns="0" rIns="0">
            <a:spAutoFit/>
          </a:bodyPr>
          <a:lstStyle/>
          <a:p>
            <a:pPr>
              <a:lnSpc>
                <a:spcPts val="7146"/>
              </a:lnSpc>
            </a:pPr>
            <a:r>
              <a:rPr lang="en-US" sz="5955" spc="-119">
                <a:solidFill>
                  <a:srgbClr val="5D03C4"/>
                </a:solidFill>
                <a:latin typeface="Poppins Medium"/>
              </a:rPr>
              <a:t>3. Key resources:</a:t>
            </a:r>
          </a:p>
        </p:txBody>
      </p:sp>
      <p:sp>
        <p:nvSpPr>
          <p:cNvPr name="TextBox 12" id="12"/>
          <p:cNvSpPr txBox="true"/>
          <p:nvPr/>
        </p:nvSpPr>
        <p:spPr>
          <a:xfrm rot="0">
            <a:off x="2590598" y="6877050"/>
            <a:ext cx="14622528" cy="3409950"/>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1B1B1B"/>
                </a:solidFill>
                <a:latin typeface="Poppins Light Italics"/>
              </a:rPr>
              <a:t>Developer: Provides the expertise and knowledge to develop and maintain extensions.</a:t>
            </a:r>
          </a:p>
          <a:p>
            <a:pPr marL="647700" indent="-323850" lvl="1">
              <a:lnSpc>
                <a:spcPts val="4500"/>
              </a:lnSpc>
              <a:buFont typeface="Arial"/>
              <a:buChar char="•"/>
            </a:pPr>
            <a:r>
              <a:rPr lang="en-US" sz="3000">
                <a:solidFill>
                  <a:srgbClr val="1B1B1B"/>
                </a:solidFill>
                <a:latin typeface="Poppins Light Italics"/>
              </a:rPr>
              <a:t>Servers and infrastructure: To host and distribute extensions, provide infrastructure to support extension downloads and updates.</a:t>
            </a:r>
          </a:p>
          <a:p>
            <a:pPr marL="647700" indent="-323850" lvl="1">
              <a:lnSpc>
                <a:spcPts val="4500"/>
              </a:lnSpc>
              <a:buFont typeface="Arial"/>
              <a:buChar char="•"/>
            </a:pPr>
            <a:r>
              <a:rPr lang="en-US" sz="3000">
                <a:solidFill>
                  <a:srgbClr val="1B1B1B"/>
                </a:solidFill>
                <a:latin typeface="Poppins Light Italics"/>
              </a:rPr>
              <a:t>Support team: Support team to address user questions, support requests, and bug fixes.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635610" cy="10287000"/>
          </a:xfrm>
          <a:prstGeom prst="rect">
            <a:avLst/>
          </a:prstGeom>
          <a:solidFill>
            <a:srgbClr val="DFF6EF"/>
          </a:solidFill>
        </p:spPr>
      </p:sp>
      <p:sp>
        <p:nvSpPr>
          <p:cNvPr name="Freeform 3" id="3"/>
          <p:cNvSpPr/>
          <p:nvPr/>
        </p:nvSpPr>
        <p:spPr>
          <a:xfrm flipH="false" flipV="false" rot="0">
            <a:off x="644962" y="1028700"/>
            <a:ext cx="540683" cy="526920"/>
          </a:xfrm>
          <a:custGeom>
            <a:avLst/>
            <a:gdLst/>
            <a:ahLst/>
            <a:cxnLst/>
            <a:rect r="r" b="b" t="t" l="l"/>
            <a:pathLst>
              <a:path h="526920" w="540683">
                <a:moveTo>
                  <a:pt x="0" y="0"/>
                </a:moveTo>
                <a:lnTo>
                  <a:pt x="540683" y="0"/>
                </a:lnTo>
                <a:lnTo>
                  <a:pt x="540683" y="526920"/>
                </a:lnTo>
                <a:lnTo>
                  <a:pt x="0" y="526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400000">
            <a:off x="-3503127" y="5138738"/>
            <a:ext cx="10287000" cy="0"/>
          </a:xfrm>
          <a:prstGeom prst="line">
            <a:avLst/>
          </a:prstGeom>
          <a:ln cap="rnd" w="9525">
            <a:solidFill>
              <a:srgbClr val="242424"/>
            </a:solidFill>
            <a:prstDash val="solid"/>
            <a:headEnd type="none" len="sm" w="sm"/>
            <a:tailEnd type="none" len="sm" w="sm"/>
          </a:ln>
        </p:spPr>
      </p:sp>
      <p:sp>
        <p:nvSpPr>
          <p:cNvPr name="TextBox 5" id="5"/>
          <p:cNvSpPr txBox="true"/>
          <p:nvPr/>
        </p:nvSpPr>
        <p:spPr>
          <a:xfrm rot="0">
            <a:off x="2092810" y="813722"/>
            <a:ext cx="8129856" cy="956877"/>
          </a:xfrm>
          <a:prstGeom prst="rect">
            <a:avLst/>
          </a:prstGeom>
        </p:spPr>
        <p:txBody>
          <a:bodyPr anchor="t" rtlCol="false" tIns="0" lIns="0" bIns="0" rIns="0">
            <a:spAutoFit/>
          </a:bodyPr>
          <a:lstStyle/>
          <a:p>
            <a:pPr>
              <a:lnSpc>
                <a:spcPts val="7534"/>
              </a:lnSpc>
            </a:pPr>
            <a:r>
              <a:rPr lang="en-US" sz="6278" spc="-125">
                <a:solidFill>
                  <a:srgbClr val="5D03C4"/>
                </a:solidFill>
                <a:latin typeface="Poppins Medium"/>
              </a:rPr>
              <a:t>4. Value proposition:</a:t>
            </a:r>
          </a:p>
        </p:txBody>
      </p:sp>
      <p:sp>
        <p:nvSpPr>
          <p:cNvPr name="TextBox 6" id="6"/>
          <p:cNvSpPr txBox="true"/>
          <p:nvPr/>
        </p:nvSpPr>
        <p:spPr>
          <a:xfrm rot="0">
            <a:off x="2683130" y="1889234"/>
            <a:ext cx="14576170" cy="3030855"/>
          </a:xfrm>
          <a:prstGeom prst="rect">
            <a:avLst/>
          </a:prstGeom>
        </p:spPr>
        <p:txBody>
          <a:bodyPr anchor="t" rtlCol="false" tIns="0" lIns="0" bIns="0" rIns="0">
            <a:spAutoFit/>
          </a:bodyPr>
          <a:lstStyle/>
          <a:p>
            <a:pPr marL="690881" indent="-345440" lvl="1">
              <a:lnSpc>
                <a:spcPts val="4800"/>
              </a:lnSpc>
              <a:buFont typeface="Arial"/>
              <a:buChar char="•"/>
            </a:pPr>
            <a:r>
              <a:rPr lang="en-US" sz="3200">
                <a:solidFill>
                  <a:srgbClr val="1B1B1B"/>
                </a:solidFill>
                <a:latin typeface="Poppins Light Italics"/>
              </a:rPr>
              <a:t>Provides additional features and customization for the Google Chrome browser.</a:t>
            </a:r>
          </a:p>
          <a:p>
            <a:pPr marL="690881" indent="-345440" lvl="1">
              <a:lnSpc>
                <a:spcPts val="4800"/>
              </a:lnSpc>
              <a:buFont typeface="Arial"/>
              <a:buChar char="•"/>
            </a:pPr>
            <a:r>
              <a:rPr lang="en-US" sz="3200">
                <a:solidFill>
                  <a:srgbClr val="1B1B1B"/>
                </a:solidFill>
                <a:latin typeface="Poppins Light Italics"/>
              </a:rPr>
              <a:t>Enhance the user experience by providing useful tools, functions or information.</a:t>
            </a:r>
          </a:p>
          <a:p>
            <a:pPr marL="690881" indent="-345440" lvl="1">
              <a:lnSpc>
                <a:spcPts val="4800"/>
              </a:lnSpc>
              <a:buFont typeface="Arial"/>
              <a:buChar char="•"/>
            </a:pPr>
            <a:r>
              <a:rPr lang="en-US" sz="3200">
                <a:solidFill>
                  <a:srgbClr val="1B1B1B"/>
                </a:solidFill>
                <a:latin typeface="Poppins Light Italics"/>
              </a:rPr>
              <a:t>Improved performance and convenience in web browsing.</a:t>
            </a:r>
          </a:p>
        </p:txBody>
      </p:sp>
      <p:sp>
        <p:nvSpPr>
          <p:cNvPr name="TextBox 7" id="7"/>
          <p:cNvSpPr txBox="true"/>
          <p:nvPr/>
        </p:nvSpPr>
        <p:spPr>
          <a:xfrm rot="0">
            <a:off x="2092810" y="5143500"/>
            <a:ext cx="10781841" cy="956877"/>
          </a:xfrm>
          <a:prstGeom prst="rect">
            <a:avLst/>
          </a:prstGeom>
        </p:spPr>
        <p:txBody>
          <a:bodyPr anchor="t" rtlCol="false" tIns="0" lIns="0" bIns="0" rIns="0">
            <a:spAutoFit/>
          </a:bodyPr>
          <a:lstStyle/>
          <a:p>
            <a:pPr>
              <a:lnSpc>
                <a:spcPts val="7534"/>
              </a:lnSpc>
            </a:pPr>
            <a:r>
              <a:rPr lang="en-US" sz="6278" spc="-125">
                <a:solidFill>
                  <a:srgbClr val="5D03C4"/>
                </a:solidFill>
                <a:latin typeface="Poppins Medium"/>
              </a:rPr>
              <a:t>5. Customer relationships:</a:t>
            </a:r>
          </a:p>
        </p:txBody>
      </p:sp>
      <p:sp>
        <p:nvSpPr>
          <p:cNvPr name="Freeform 8" id="8"/>
          <p:cNvSpPr/>
          <p:nvPr/>
        </p:nvSpPr>
        <p:spPr>
          <a:xfrm flipH="false" flipV="false" rot="0">
            <a:off x="547464" y="5358478"/>
            <a:ext cx="540683" cy="526920"/>
          </a:xfrm>
          <a:custGeom>
            <a:avLst/>
            <a:gdLst/>
            <a:ahLst/>
            <a:cxnLst/>
            <a:rect r="r" b="b" t="t" l="l"/>
            <a:pathLst>
              <a:path h="526920" w="540683">
                <a:moveTo>
                  <a:pt x="0" y="0"/>
                </a:moveTo>
                <a:lnTo>
                  <a:pt x="540683" y="0"/>
                </a:lnTo>
                <a:lnTo>
                  <a:pt x="540683" y="526921"/>
                </a:lnTo>
                <a:lnTo>
                  <a:pt x="0" y="526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683130" y="6214677"/>
            <a:ext cx="14576170" cy="3640455"/>
          </a:xfrm>
          <a:prstGeom prst="rect">
            <a:avLst/>
          </a:prstGeom>
        </p:spPr>
        <p:txBody>
          <a:bodyPr anchor="t" rtlCol="false" tIns="0" lIns="0" bIns="0" rIns="0">
            <a:spAutoFit/>
          </a:bodyPr>
          <a:lstStyle/>
          <a:p>
            <a:pPr marL="690881" indent="-345440" lvl="1">
              <a:lnSpc>
                <a:spcPts val="4800"/>
              </a:lnSpc>
              <a:buFont typeface="Arial"/>
              <a:buChar char="•"/>
            </a:pPr>
            <a:r>
              <a:rPr lang="en-US" sz="3200">
                <a:solidFill>
                  <a:srgbClr val="1B1B1B"/>
                </a:solidFill>
                <a:latin typeface="Poppins Light Italics"/>
              </a:rPr>
              <a:t>Create a two-way communication environment with users through support, feedback, and interaction channels.</a:t>
            </a:r>
          </a:p>
          <a:p>
            <a:pPr marL="690881" indent="-345440" lvl="1">
              <a:lnSpc>
                <a:spcPts val="4800"/>
              </a:lnSpc>
              <a:buFont typeface="Arial"/>
              <a:buChar char="•"/>
            </a:pPr>
            <a:r>
              <a:rPr lang="en-US" sz="3200">
                <a:solidFill>
                  <a:srgbClr val="1B1B1B"/>
                </a:solidFill>
                <a:latin typeface="Poppins Light Italics"/>
              </a:rPr>
              <a:t>Provide regular updates and bug fixes to maintain relationships with users.</a:t>
            </a:r>
          </a:p>
          <a:p>
            <a:pPr marL="690881" indent="-345440" lvl="1">
              <a:lnSpc>
                <a:spcPts val="4800"/>
              </a:lnSpc>
              <a:buFont typeface="Arial"/>
              <a:buChar char="•"/>
            </a:pPr>
            <a:r>
              <a:rPr lang="en-US" sz="3200">
                <a:solidFill>
                  <a:srgbClr val="1B1B1B"/>
                </a:solidFill>
                <a:latin typeface="Poppins Light Italics"/>
              </a:rPr>
              <a:t>Respond quickly and efficiently to support requests and feedback from users.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635610" cy="10287000"/>
          </a:xfrm>
          <a:prstGeom prst="rect">
            <a:avLst/>
          </a:prstGeom>
          <a:solidFill>
            <a:srgbClr val="DFF6EF"/>
          </a:solidFill>
        </p:spPr>
      </p:sp>
      <p:sp>
        <p:nvSpPr>
          <p:cNvPr name="Freeform 3" id="3"/>
          <p:cNvSpPr/>
          <p:nvPr/>
        </p:nvSpPr>
        <p:spPr>
          <a:xfrm flipH="false" flipV="false" rot="0">
            <a:off x="644962" y="1028700"/>
            <a:ext cx="540683" cy="526920"/>
          </a:xfrm>
          <a:custGeom>
            <a:avLst/>
            <a:gdLst/>
            <a:ahLst/>
            <a:cxnLst/>
            <a:rect r="r" b="b" t="t" l="l"/>
            <a:pathLst>
              <a:path h="526920" w="540683">
                <a:moveTo>
                  <a:pt x="0" y="0"/>
                </a:moveTo>
                <a:lnTo>
                  <a:pt x="540683" y="0"/>
                </a:lnTo>
                <a:lnTo>
                  <a:pt x="540683" y="526920"/>
                </a:lnTo>
                <a:lnTo>
                  <a:pt x="0" y="526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400000">
            <a:off x="-3503127" y="5138738"/>
            <a:ext cx="10287000" cy="0"/>
          </a:xfrm>
          <a:prstGeom prst="line">
            <a:avLst/>
          </a:prstGeom>
          <a:ln cap="rnd" w="9525">
            <a:solidFill>
              <a:srgbClr val="242424"/>
            </a:solidFill>
            <a:prstDash val="solid"/>
            <a:headEnd type="none" len="sm" w="sm"/>
            <a:tailEnd type="none" len="sm" w="sm"/>
          </a:ln>
        </p:spPr>
      </p:sp>
      <p:sp>
        <p:nvSpPr>
          <p:cNvPr name="TextBox 5" id="5"/>
          <p:cNvSpPr txBox="true"/>
          <p:nvPr/>
        </p:nvSpPr>
        <p:spPr>
          <a:xfrm rot="0">
            <a:off x="2092810" y="813722"/>
            <a:ext cx="10525197" cy="956877"/>
          </a:xfrm>
          <a:prstGeom prst="rect">
            <a:avLst/>
          </a:prstGeom>
        </p:spPr>
        <p:txBody>
          <a:bodyPr anchor="t" rtlCol="false" tIns="0" lIns="0" bIns="0" rIns="0">
            <a:spAutoFit/>
          </a:bodyPr>
          <a:lstStyle/>
          <a:p>
            <a:pPr>
              <a:lnSpc>
                <a:spcPts val="7534"/>
              </a:lnSpc>
            </a:pPr>
            <a:r>
              <a:rPr lang="en-US" sz="6278" spc="-125">
                <a:solidFill>
                  <a:srgbClr val="5D03C4"/>
                </a:solidFill>
                <a:latin typeface="Poppins Medium"/>
              </a:rPr>
              <a:t>6. Customer segments:</a:t>
            </a:r>
          </a:p>
        </p:txBody>
      </p:sp>
      <p:sp>
        <p:nvSpPr>
          <p:cNvPr name="TextBox 6" id="6"/>
          <p:cNvSpPr txBox="true"/>
          <p:nvPr/>
        </p:nvSpPr>
        <p:spPr>
          <a:xfrm rot="0">
            <a:off x="2683130" y="1889234"/>
            <a:ext cx="14426461" cy="3030855"/>
          </a:xfrm>
          <a:prstGeom prst="rect">
            <a:avLst/>
          </a:prstGeom>
        </p:spPr>
        <p:txBody>
          <a:bodyPr anchor="t" rtlCol="false" tIns="0" lIns="0" bIns="0" rIns="0">
            <a:spAutoFit/>
          </a:bodyPr>
          <a:lstStyle/>
          <a:p>
            <a:pPr marL="690881" indent="-345440" lvl="1">
              <a:lnSpc>
                <a:spcPts val="4800"/>
              </a:lnSpc>
              <a:buFont typeface="Arial"/>
              <a:buChar char="•"/>
            </a:pPr>
            <a:r>
              <a:rPr lang="en-US" sz="3200">
                <a:solidFill>
                  <a:srgbClr val="1B1B1B"/>
                </a:solidFill>
                <a:latin typeface="Poppins Light Italics"/>
              </a:rPr>
              <a:t>Users of the Google Chrome browser have the need to customize and extend the browser's features.</a:t>
            </a:r>
          </a:p>
          <a:p>
            <a:pPr marL="690881" indent="-345440" lvl="1">
              <a:lnSpc>
                <a:spcPts val="4800"/>
              </a:lnSpc>
              <a:buFont typeface="Arial"/>
              <a:buChar char="•"/>
            </a:pPr>
            <a:r>
              <a:rPr lang="en-US" sz="3200">
                <a:solidFill>
                  <a:srgbClr val="1B1B1B"/>
                </a:solidFill>
                <a:latin typeface="Poppins Light Italics"/>
              </a:rPr>
              <a:t>Users are interested in saving time searching for products and purchasing experience.</a:t>
            </a:r>
          </a:p>
          <a:p>
            <a:pPr marL="690881" indent="-345440" lvl="1">
              <a:lnSpc>
                <a:spcPts val="4800"/>
              </a:lnSpc>
              <a:buFont typeface="Arial"/>
              <a:buChar char="•"/>
            </a:pPr>
            <a:r>
              <a:rPr lang="en-US" sz="3200">
                <a:solidFill>
                  <a:srgbClr val="1B1B1B"/>
                </a:solidFill>
                <a:latin typeface="Poppins Light Italics"/>
              </a:rPr>
              <a:t>Businesses wishing to promote their products through extension</a:t>
            </a:r>
          </a:p>
        </p:txBody>
      </p:sp>
      <p:sp>
        <p:nvSpPr>
          <p:cNvPr name="TextBox 7" id="7"/>
          <p:cNvSpPr txBox="true"/>
          <p:nvPr/>
        </p:nvSpPr>
        <p:spPr>
          <a:xfrm rot="0">
            <a:off x="2092810" y="5143500"/>
            <a:ext cx="10781841" cy="956877"/>
          </a:xfrm>
          <a:prstGeom prst="rect">
            <a:avLst/>
          </a:prstGeom>
        </p:spPr>
        <p:txBody>
          <a:bodyPr anchor="t" rtlCol="false" tIns="0" lIns="0" bIns="0" rIns="0">
            <a:spAutoFit/>
          </a:bodyPr>
          <a:lstStyle/>
          <a:p>
            <a:pPr>
              <a:lnSpc>
                <a:spcPts val="7534"/>
              </a:lnSpc>
            </a:pPr>
            <a:r>
              <a:rPr lang="en-US" sz="6278" spc="-125">
                <a:solidFill>
                  <a:srgbClr val="5D03C4"/>
                </a:solidFill>
                <a:latin typeface="Poppins Medium"/>
              </a:rPr>
              <a:t>7. Revenue streams:</a:t>
            </a:r>
          </a:p>
        </p:txBody>
      </p:sp>
      <p:sp>
        <p:nvSpPr>
          <p:cNvPr name="Freeform 8" id="8"/>
          <p:cNvSpPr/>
          <p:nvPr/>
        </p:nvSpPr>
        <p:spPr>
          <a:xfrm flipH="false" flipV="false" rot="0">
            <a:off x="547464" y="5358478"/>
            <a:ext cx="540683" cy="526920"/>
          </a:xfrm>
          <a:custGeom>
            <a:avLst/>
            <a:gdLst/>
            <a:ahLst/>
            <a:cxnLst/>
            <a:rect r="r" b="b" t="t" l="l"/>
            <a:pathLst>
              <a:path h="526920" w="540683">
                <a:moveTo>
                  <a:pt x="0" y="0"/>
                </a:moveTo>
                <a:lnTo>
                  <a:pt x="540683" y="0"/>
                </a:lnTo>
                <a:lnTo>
                  <a:pt x="540683" y="526921"/>
                </a:lnTo>
                <a:lnTo>
                  <a:pt x="0" y="526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683130" y="6214677"/>
            <a:ext cx="14426461" cy="3640455"/>
          </a:xfrm>
          <a:prstGeom prst="rect">
            <a:avLst/>
          </a:prstGeom>
        </p:spPr>
        <p:txBody>
          <a:bodyPr anchor="t" rtlCol="false" tIns="0" lIns="0" bIns="0" rIns="0">
            <a:spAutoFit/>
          </a:bodyPr>
          <a:lstStyle/>
          <a:p>
            <a:pPr marL="690881" indent="-345440" lvl="1">
              <a:lnSpc>
                <a:spcPts val="4800"/>
              </a:lnSpc>
              <a:buFont typeface="Arial"/>
              <a:buChar char="•"/>
            </a:pPr>
            <a:r>
              <a:rPr lang="en-US" sz="3200">
                <a:solidFill>
                  <a:srgbClr val="1B1B1B"/>
                </a:solidFill>
                <a:latin typeface="Poppins Light Italics"/>
              </a:rPr>
              <a:t>Charges from integrating ads or affiliate programs into the extension.</a:t>
            </a:r>
          </a:p>
          <a:p>
            <a:pPr marL="690881" indent="-345440" lvl="1">
              <a:lnSpc>
                <a:spcPts val="4800"/>
              </a:lnSpc>
              <a:buFont typeface="Arial"/>
              <a:buChar char="•"/>
            </a:pPr>
            <a:r>
              <a:rPr lang="en-US" sz="3200">
                <a:solidFill>
                  <a:srgbClr val="1B1B1B"/>
                </a:solidFill>
                <a:latin typeface="Poppins Light Italics"/>
              </a:rPr>
              <a:t>Offer a free version of the extension to attract users and then generate revenue from enhanced versions or additional features.</a:t>
            </a:r>
          </a:p>
          <a:p>
            <a:pPr marL="690881" indent="-345440" lvl="1">
              <a:lnSpc>
                <a:spcPts val="4800"/>
              </a:lnSpc>
              <a:buFont typeface="Arial"/>
              <a:buChar char="•"/>
            </a:pPr>
            <a:r>
              <a:rPr lang="en-US" sz="3200">
                <a:solidFill>
                  <a:srgbClr val="1B1B1B"/>
                </a:solidFill>
                <a:latin typeface="Poppins Light Italics"/>
              </a:rPr>
              <a:t>In the final stage, income from selling technology/extensions to businesses.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635610" cy="10287000"/>
          </a:xfrm>
          <a:prstGeom prst="rect">
            <a:avLst/>
          </a:prstGeom>
          <a:solidFill>
            <a:srgbClr val="DFF6EF"/>
          </a:solidFill>
        </p:spPr>
      </p:sp>
      <p:sp>
        <p:nvSpPr>
          <p:cNvPr name="Freeform 3" id="3"/>
          <p:cNvSpPr/>
          <p:nvPr/>
        </p:nvSpPr>
        <p:spPr>
          <a:xfrm flipH="false" flipV="false" rot="0">
            <a:off x="547464" y="1507138"/>
            <a:ext cx="540683" cy="526920"/>
          </a:xfrm>
          <a:custGeom>
            <a:avLst/>
            <a:gdLst/>
            <a:ahLst/>
            <a:cxnLst/>
            <a:rect r="r" b="b" t="t" l="l"/>
            <a:pathLst>
              <a:path h="526920" w="540683">
                <a:moveTo>
                  <a:pt x="0" y="0"/>
                </a:moveTo>
                <a:lnTo>
                  <a:pt x="540683" y="0"/>
                </a:lnTo>
                <a:lnTo>
                  <a:pt x="540683" y="526921"/>
                </a:lnTo>
                <a:lnTo>
                  <a:pt x="0" y="526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400000">
            <a:off x="-3503127" y="5138738"/>
            <a:ext cx="10287000" cy="0"/>
          </a:xfrm>
          <a:prstGeom prst="line">
            <a:avLst/>
          </a:prstGeom>
          <a:ln cap="rnd" w="9525">
            <a:solidFill>
              <a:srgbClr val="242424"/>
            </a:solidFill>
            <a:prstDash val="solid"/>
            <a:headEnd type="none" len="sm" w="sm"/>
            <a:tailEnd type="none" len="sm" w="sm"/>
          </a:ln>
        </p:spPr>
      </p:sp>
      <p:sp>
        <p:nvSpPr>
          <p:cNvPr name="TextBox 5" id="5"/>
          <p:cNvSpPr txBox="true"/>
          <p:nvPr/>
        </p:nvSpPr>
        <p:spPr>
          <a:xfrm rot="0">
            <a:off x="2028650" y="1292160"/>
            <a:ext cx="10525197" cy="956877"/>
          </a:xfrm>
          <a:prstGeom prst="rect">
            <a:avLst/>
          </a:prstGeom>
        </p:spPr>
        <p:txBody>
          <a:bodyPr anchor="t" rtlCol="false" tIns="0" lIns="0" bIns="0" rIns="0">
            <a:spAutoFit/>
          </a:bodyPr>
          <a:lstStyle/>
          <a:p>
            <a:pPr>
              <a:lnSpc>
                <a:spcPts val="7534"/>
              </a:lnSpc>
            </a:pPr>
            <a:r>
              <a:rPr lang="en-US" sz="6278" spc="-125">
                <a:solidFill>
                  <a:srgbClr val="5D03C4"/>
                </a:solidFill>
                <a:latin typeface="Poppins Medium"/>
              </a:rPr>
              <a:t>8. Channels</a:t>
            </a:r>
          </a:p>
        </p:txBody>
      </p:sp>
      <p:sp>
        <p:nvSpPr>
          <p:cNvPr name="TextBox 6" id="6"/>
          <p:cNvSpPr txBox="true"/>
          <p:nvPr/>
        </p:nvSpPr>
        <p:spPr>
          <a:xfrm rot="0">
            <a:off x="2618969" y="2557362"/>
            <a:ext cx="14426461" cy="6078855"/>
          </a:xfrm>
          <a:prstGeom prst="rect">
            <a:avLst/>
          </a:prstGeom>
        </p:spPr>
        <p:txBody>
          <a:bodyPr anchor="t" rtlCol="false" tIns="0" lIns="0" bIns="0" rIns="0">
            <a:spAutoFit/>
          </a:bodyPr>
          <a:lstStyle/>
          <a:p>
            <a:pPr marL="690881" indent="-345440" lvl="1">
              <a:lnSpc>
                <a:spcPts val="4800"/>
              </a:lnSpc>
              <a:buFont typeface="Arial"/>
              <a:buChar char="•"/>
            </a:pPr>
            <a:r>
              <a:rPr lang="en-US" sz="3200">
                <a:solidFill>
                  <a:srgbClr val="1B1B1B"/>
                </a:solidFill>
                <a:latin typeface="Poppins Light Italics"/>
              </a:rPr>
              <a:t>Google Chrome Web Store: Is the main platform for distributing and promoting extensions. Users can search, download and install extensions directly from the Web Store.</a:t>
            </a:r>
          </a:p>
          <a:p>
            <a:pPr marL="690881" indent="-345440" lvl="1">
              <a:lnSpc>
                <a:spcPts val="4800"/>
              </a:lnSpc>
              <a:buFont typeface="Arial"/>
              <a:buChar char="•"/>
            </a:pPr>
            <a:r>
              <a:rPr lang="en-US" sz="3200">
                <a:solidFill>
                  <a:srgbClr val="1B1B1B"/>
                </a:solidFill>
                <a:latin typeface="Poppins Light Italics"/>
              </a:rPr>
              <a:t>Personal Websites and Blogs: We can promote the extension through their website and blog, providing detailed information, instructions, and links to download the extension.</a:t>
            </a:r>
          </a:p>
          <a:p>
            <a:pPr marL="690881" indent="-345440" lvl="1">
              <a:lnSpc>
                <a:spcPts val="4800"/>
              </a:lnSpc>
              <a:buFont typeface="Arial"/>
              <a:buChar char="•"/>
            </a:pPr>
            <a:r>
              <a:rPr lang="en-US" sz="3200">
                <a:solidFill>
                  <a:srgbClr val="1B1B1B"/>
                </a:solidFill>
                <a:latin typeface="Poppins Light Italics"/>
              </a:rPr>
              <a:t>Social networks and online communities: Promote the extension through online communities, specialized forums, user groups, and social networks to attract attention and increase user community growth.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635610" cy="10287000"/>
          </a:xfrm>
          <a:prstGeom prst="rect">
            <a:avLst/>
          </a:prstGeom>
          <a:solidFill>
            <a:srgbClr val="DFF6EF"/>
          </a:solidFill>
        </p:spPr>
      </p:sp>
      <p:sp>
        <p:nvSpPr>
          <p:cNvPr name="Freeform 3" id="3"/>
          <p:cNvSpPr/>
          <p:nvPr/>
        </p:nvSpPr>
        <p:spPr>
          <a:xfrm flipH="false" flipV="false" rot="0">
            <a:off x="547464" y="765240"/>
            <a:ext cx="540683" cy="526920"/>
          </a:xfrm>
          <a:custGeom>
            <a:avLst/>
            <a:gdLst/>
            <a:ahLst/>
            <a:cxnLst/>
            <a:rect r="r" b="b" t="t" l="l"/>
            <a:pathLst>
              <a:path h="526920" w="540683">
                <a:moveTo>
                  <a:pt x="0" y="0"/>
                </a:moveTo>
                <a:lnTo>
                  <a:pt x="540683" y="0"/>
                </a:lnTo>
                <a:lnTo>
                  <a:pt x="540683" y="526920"/>
                </a:lnTo>
                <a:lnTo>
                  <a:pt x="0" y="526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400000">
            <a:off x="-3503127" y="5138738"/>
            <a:ext cx="10287000" cy="0"/>
          </a:xfrm>
          <a:prstGeom prst="line">
            <a:avLst/>
          </a:prstGeom>
          <a:ln cap="rnd" w="9525">
            <a:solidFill>
              <a:srgbClr val="242424"/>
            </a:solidFill>
            <a:prstDash val="solid"/>
            <a:headEnd type="none" len="sm" w="sm"/>
            <a:tailEnd type="none" len="sm" w="sm"/>
          </a:ln>
        </p:spPr>
      </p:sp>
      <p:sp>
        <p:nvSpPr>
          <p:cNvPr name="TextBox 5" id="5"/>
          <p:cNvSpPr txBox="true"/>
          <p:nvPr/>
        </p:nvSpPr>
        <p:spPr>
          <a:xfrm rot="0">
            <a:off x="1964489" y="550262"/>
            <a:ext cx="10525197" cy="956877"/>
          </a:xfrm>
          <a:prstGeom prst="rect">
            <a:avLst/>
          </a:prstGeom>
        </p:spPr>
        <p:txBody>
          <a:bodyPr anchor="t" rtlCol="false" tIns="0" lIns="0" bIns="0" rIns="0">
            <a:spAutoFit/>
          </a:bodyPr>
          <a:lstStyle/>
          <a:p>
            <a:pPr>
              <a:lnSpc>
                <a:spcPts val="7534"/>
              </a:lnSpc>
            </a:pPr>
            <a:r>
              <a:rPr lang="en-US" sz="6278" spc="-125">
                <a:solidFill>
                  <a:srgbClr val="5D03C4"/>
                </a:solidFill>
                <a:latin typeface="Poppins Medium"/>
              </a:rPr>
              <a:t>9. Cost structure:</a:t>
            </a:r>
          </a:p>
        </p:txBody>
      </p:sp>
      <p:sp>
        <p:nvSpPr>
          <p:cNvPr name="TextBox 6" id="6"/>
          <p:cNvSpPr txBox="true"/>
          <p:nvPr/>
        </p:nvSpPr>
        <p:spPr>
          <a:xfrm rot="0">
            <a:off x="2618969" y="1776312"/>
            <a:ext cx="14426461" cy="7679055"/>
          </a:xfrm>
          <a:prstGeom prst="rect">
            <a:avLst/>
          </a:prstGeom>
        </p:spPr>
        <p:txBody>
          <a:bodyPr anchor="t" rtlCol="false" tIns="0" lIns="0" bIns="0" rIns="0">
            <a:spAutoFit/>
          </a:bodyPr>
          <a:lstStyle/>
          <a:p>
            <a:pPr marL="582930" indent="-291465" lvl="1">
              <a:lnSpc>
                <a:spcPts val="4050"/>
              </a:lnSpc>
              <a:buFont typeface="Arial"/>
              <a:buChar char="•"/>
            </a:pPr>
            <a:r>
              <a:rPr lang="en-US" sz="2700">
                <a:solidFill>
                  <a:srgbClr val="1B1B1B"/>
                </a:solidFill>
                <a:latin typeface="Poppins Light Italics"/>
              </a:rPr>
              <a:t>Development and Upgrade: The costs associated with developing, testing, and upgrading the extension.</a:t>
            </a:r>
          </a:p>
          <a:p>
            <a:pPr marL="582930" indent="-291465" lvl="1">
              <a:lnSpc>
                <a:spcPts val="4050"/>
              </a:lnSpc>
              <a:buFont typeface="Arial"/>
              <a:buChar char="•"/>
            </a:pPr>
            <a:r>
              <a:rPr lang="en-US" sz="2700">
                <a:solidFill>
                  <a:srgbClr val="1B1B1B"/>
                </a:solidFill>
                <a:latin typeface="Poppins Light Italics"/>
              </a:rPr>
              <a:t>User support and interaction: Provide support to users, including answering questions, handling technical issues, and providing user guides. Costs associated with maintaining and operating the support service.</a:t>
            </a:r>
          </a:p>
          <a:p>
            <a:pPr marL="582930" indent="-291465" lvl="1">
              <a:lnSpc>
                <a:spcPts val="4050"/>
              </a:lnSpc>
              <a:buFont typeface="Arial"/>
              <a:buChar char="•"/>
            </a:pPr>
            <a:r>
              <a:rPr lang="en-US" sz="2700">
                <a:solidFill>
                  <a:srgbClr val="1B1B1B"/>
                </a:solidFill>
                <a:latin typeface="Poppins Light Italics"/>
              </a:rPr>
              <a:t>Management and maintenance: Update and fix bugs for extensions to ensure stable operation and compliance with Google Chrome regulations and changes. This cost includes testing and verifying the compatibility, security, and performance of the extension.</a:t>
            </a:r>
          </a:p>
          <a:p>
            <a:pPr marL="582930" indent="-291465" lvl="1">
              <a:lnSpc>
                <a:spcPts val="4050"/>
              </a:lnSpc>
              <a:buFont typeface="Arial"/>
              <a:buChar char="•"/>
            </a:pPr>
            <a:r>
              <a:rPr lang="en-US" sz="2700">
                <a:solidFill>
                  <a:srgbClr val="1B1B1B"/>
                </a:solidFill>
                <a:latin typeface="Poppins Light Italics"/>
              </a:rPr>
              <a:t>Affiliate and Advertising Fees: In the case of advertising integrations or affiliate programs, there may be costs associated with contracting, commission payments, and advertising management.</a:t>
            </a:r>
          </a:p>
          <a:p>
            <a:pPr marL="582930" indent="-291465" lvl="1">
              <a:lnSpc>
                <a:spcPts val="4050"/>
              </a:lnSpc>
              <a:buFont typeface="Arial"/>
              <a:buChar char="•"/>
            </a:pPr>
            <a:r>
              <a:rPr lang="en-US" sz="2700">
                <a:solidFill>
                  <a:srgbClr val="1B1B1B"/>
                </a:solidFill>
                <a:latin typeface="Poppins Light Italics"/>
              </a:rPr>
              <a:t>Technology infrastructure: To maintain the distribution environment, download and update extensions, there may be costs associated with servers, storage, bandwidth, and other technologies.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01391" y="3978759"/>
            <a:ext cx="8585056" cy="1459031"/>
          </a:xfrm>
          <a:prstGeom prst="rect">
            <a:avLst/>
          </a:prstGeom>
        </p:spPr>
        <p:txBody>
          <a:bodyPr anchor="t" rtlCol="false" tIns="0" lIns="0" bIns="0" rIns="0">
            <a:spAutoFit/>
          </a:bodyPr>
          <a:lstStyle/>
          <a:p>
            <a:pPr marL="846683" indent="-423341" lvl="1">
              <a:lnSpc>
                <a:spcPts val="5882"/>
              </a:lnSpc>
              <a:buFont typeface="Arial"/>
              <a:buChar char="•"/>
            </a:pPr>
            <a:r>
              <a:rPr lang="en-US" sz="3921">
                <a:solidFill>
                  <a:srgbClr val="1B1B1B"/>
                </a:solidFill>
                <a:latin typeface="Poppins Light"/>
              </a:rPr>
              <a:t> Sources of finance capital</a:t>
            </a:r>
          </a:p>
          <a:p>
            <a:pPr marL="846683" indent="-423341" lvl="1">
              <a:lnSpc>
                <a:spcPts val="5882"/>
              </a:lnSpc>
              <a:buFont typeface="Arial"/>
              <a:buChar char="•"/>
            </a:pPr>
            <a:r>
              <a:rPr lang="en-US" sz="3921">
                <a:solidFill>
                  <a:srgbClr val="1B1B1B"/>
                </a:solidFill>
                <a:latin typeface="Poppins Light"/>
              </a:rPr>
              <a:t> Expenses, revenues, income</a:t>
            </a:r>
          </a:p>
        </p:txBody>
      </p:sp>
      <p:sp>
        <p:nvSpPr>
          <p:cNvPr name="TextBox 3" id="3"/>
          <p:cNvSpPr txBox="true"/>
          <p:nvPr/>
        </p:nvSpPr>
        <p:spPr>
          <a:xfrm rot="0">
            <a:off x="2871781" y="2143946"/>
            <a:ext cx="7340355" cy="1243865"/>
          </a:xfrm>
          <a:prstGeom prst="rect">
            <a:avLst/>
          </a:prstGeom>
        </p:spPr>
        <p:txBody>
          <a:bodyPr anchor="t" rtlCol="false" tIns="0" lIns="0" bIns="0" rIns="0">
            <a:spAutoFit/>
          </a:bodyPr>
          <a:lstStyle/>
          <a:p>
            <a:pPr>
              <a:lnSpc>
                <a:spcPts val="10081"/>
              </a:lnSpc>
            </a:pPr>
            <a:r>
              <a:rPr lang="en-US" sz="7814">
                <a:solidFill>
                  <a:srgbClr val="1B1B1B"/>
                </a:solidFill>
                <a:latin typeface="Poppins Medium"/>
              </a:rPr>
              <a:t>E. Finance</a:t>
            </a:r>
          </a:p>
        </p:txBody>
      </p:sp>
      <p:grpSp>
        <p:nvGrpSpPr>
          <p:cNvPr name="Group 4" id="4"/>
          <p:cNvGrpSpPr>
            <a:grpSpLocks noChangeAspect="true"/>
          </p:cNvGrpSpPr>
          <p:nvPr/>
        </p:nvGrpSpPr>
        <p:grpSpPr>
          <a:xfrm rot="0">
            <a:off x="11193022" y="2201096"/>
            <a:ext cx="6066278" cy="5884808"/>
            <a:chOff x="0" y="0"/>
            <a:chExt cx="5943600" cy="5765800"/>
          </a:xfrm>
        </p:grpSpPr>
        <p:sp>
          <p:nvSpPr>
            <p:cNvPr name="Freeform 5" id="5"/>
            <p:cNvSpPr/>
            <p:nvPr/>
          </p:nvSpPr>
          <p:spPr>
            <a:xfrm flipH="false" flipV="false" rot="0">
              <a:off x="0" y="0"/>
              <a:ext cx="5943600" cy="5765800"/>
            </a:xfrm>
            <a:custGeom>
              <a:avLst/>
              <a:gdLst/>
              <a:ahLst/>
              <a:cxnLst/>
              <a:rect r="r" b="b" t="t" l="l"/>
              <a:pathLst>
                <a:path h="5765800" w="5943600">
                  <a:moveTo>
                    <a:pt x="4222750" y="5765800"/>
                  </a:moveTo>
                  <a:cubicBezTo>
                    <a:pt x="3751580" y="5765800"/>
                    <a:pt x="3295650" y="5568950"/>
                    <a:pt x="2971800" y="5226050"/>
                  </a:cubicBezTo>
                  <a:cubicBezTo>
                    <a:pt x="2647950" y="5568950"/>
                    <a:pt x="2192020" y="5765800"/>
                    <a:pt x="1720850" y="5765800"/>
                  </a:cubicBezTo>
                  <a:cubicBezTo>
                    <a:pt x="772160" y="5765800"/>
                    <a:pt x="0" y="4993640"/>
                    <a:pt x="0" y="4044950"/>
                  </a:cubicBezTo>
                  <a:cubicBezTo>
                    <a:pt x="0" y="3613150"/>
                    <a:pt x="160020" y="3200400"/>
                    <a:pt x="452120" y="2882900"/>
                  </a:cubicBezTo>
                  <a:cubicBezTo>
                    <a:pt x="160020" y="2565400"/>
                    <a:pt x="0" y="2152650"/>
                    <a:pt x="0" y="1720850"/>
                  </a:cubicBezTo>
                  <a:cubicBezTo>
                    <a:pt x="0" y="772160"/>
                    <a:pt x="772160" y="0"/>
                    <a:pt x="1720850" y="0"/>
                  </a:cubicBezTo>
                  <a:cubicBezTo>
                    <a:pt x="2192020" y="0"/>
                    <a:pt x="2647950" y="196850"/>
                    <a:pt x="2971800" y="539750"/>
                  </a:cubicBezTo>
                  <a:cubicBezTo>
                    <a:pt x="3295650" y="196850"/>
                    <a:pt x="3751580" y="0"/>
                    <a:pt x="4222750" y="0"/>
                  </a:cubicBezTo>
                  <a:cubicBezTo>
                    <a:pt x="5171440" y="0"/>
                    <a:pt x="5943600" y="772160"/>
                    <a:pt x="5943600" y="1720850"/>
                  </a:cubicBezTo>
                  <a:cubicBezTo>
                    <a:pt x="5943600" y="2152650"/>
                    <a:pt x="5783580" y="2565400"/>
                    <a:pt x="5491480" y="2882900"/>
                  </a:cubicBezTo>
                  <a:cubicBezTo>
                    <a:pt x="5782310" y="3200400"/>
                    <a:pt x="5943600" y="3613150"/>
                    <a:pt x="5943600" y="4044950"/>
                  </a:cubicBezTo>
                  <a:cubicBezTo>
                    <a:pt x="5943600" y="4993640"/>
                    <a:pt x="5171440" y="5765800"/>
                    <a:pt x="4222750" y="5765800"/>
                  </a:cubicBezTo>
                  <a:close/>
                </a:path>
              </a:pathLst>
            </a:custGeom>
            <a:blipFill>
              <a:blip r:embed="rId2"/>
              <a:stretch>
                <a:fillRect l="-22756" t="0" r="-22756" b="0"/>
              </a:stretch>
            </a:blipFill>
          </p:spPr>
        </p:sp>
      </p:grpSp>
      <p:sp>
        <p:nvSpPr>
          <p:cNvPr name="AutoShape 6" id="6"/>
          <p:cNvSpPr/>
          <p:nvPr/>
        </p:nvSpPr>
        <p:spPr>
          <a:xfrm rot="-2386809">
            <a:off x="15960485" y="2293002"/>
            <a:ext cx="1382246" cy="239309"/>
          </a:xfrm>
          <a:prstGeom prst="rect">
            <a:avLst/>
          </a:prstGeom>
          <a:solidFill>
            <a:srgbClr val="FFA53B"/>
          </a:solidFill>
        </p:spPr>
      </p:sp>
      <p:sp>
        <p:nvSpPr>
          <p:cNvPr name="Freeform 7" id="7"/>
          <p:cNvSpPr/>
          <p:nvPr/>
        </p:nvSpPr>
        <p:spPr>
          <a:xfrm flipH="false" flipV="false" rot="0">
            <a:off x="-1851267" y="3443322"/>
            <a:ext cx="3570463" cy="4363106"/>
          </a:xfrm>
          <a:custGeom>
            <a:avLst/>
            <a:gdLst/>
            <a:ahLst/>
            <a:cxnLst/>
            <a:rect r="r" b="b" t="t" l="l"/>
            <a:pathLst>
              <a:path h="4363106" w="3570463">
                <a:moveTo>
                  <a:pt x="0" y="0"/>
                </a:moveTo>
                <a:lnTo>
                  <a:pt x="3570463" y="0"/>
                </a:lnTo>
                <a:lnTo>
                  <a:pt x="3570463" y="4363106"/>
                </a:lnTo>
                <a:lnTo>
                  <a:pt x="0" y="43631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66611" y="4476481"/>
            <a:ext cx="2305170" cy="1148394"/>
          </a:xfrm>
          <a:custGeom>
            <a:avLst/>
            <a:gdLst/>
            <a:ahLst/>
            <a:cxnLst/>
            <a:rect r="r" b="b" t="t" l="l"/>
            <a:pathLst>
              <a:path h="1148394" w="2305170">
                <a:moveTo>
                  <a:pt x="0" y="0"/>
                </a:moveTo>
                <a:lnTo>
                  <a:pt x="2305170" y="0"/>
                </a:lnTo>
                <a:lnTo>
                  <a:pt x="2305170" y="1148394"/>
                </a:lnTo>
                <a:lnTo>
                  <a:pt x="0" y="11483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39013" y="2477227"/>
            <a:ext cx="5937973" cy="3406140"/>
          </a:xfrm>
          <a:prstGeom prst="rect">
            <a:avLst/>
          </a:prstGeom>
        </p:spPr>
        <p:txBody>
          <a:bodyPr anchor="t" rtlCol="false" tIns="0" lIns="0" bIns="0" rIns="0">
            <a:spAutoFit/>
          </a:bodyPr>
          <a:lstStyle/>
          <a:p>
            <a:pPr>
              <a:lnSpc>
                <a:spcPts val="9029"/>
              </a:lnSpc>
            </a:pPr>
            <a:r>
              <a:rPr lang="en-US" sz="6999">
                <a:solidFill>
                  <a:srgbClr val="1B1B1B"/>
                </a:solidFill>
                <a:latin typeface="Poppins Medium"/>
              </a:rPr>
              <a:t>1. Sources of finance capital</a:t>
            </a:r>
          </a:p>
        </p:txBody>
      </p:sp>
      <p:grpSp>
        <p:nvGrpSpPr>
          <p:cNvPr name="Group 3" id="3"/>
          <p:cNvGrpSpPr/>
          <p:nvPr/>
        </p:nvGrpSpPr>
        <p:grpSpPr>
          <a:xfrm rot="0">
            <a:off x="9638317" y="2399174"/>
            <a:ext cx="7170972" cy="3295986"/>
            <a:chOff x="0" y="0"/>
            <a:chExt cx="9561296" cy="4394647"/>
          </a:xfrm>
        </p:grpSpPr>
        <p:sp>
          <p:nvSpPr>
            <p:cNvPr name="TextBox 4" id="4"/>
            <p:cNvSpPr txBox="true"/>
            <p:nvPr/>
          </p:nvSpPr>
          <p:spPr>
            <a:xfrm rot="0">
              <a:off x="0" y="-95250"/>
              <a:ext cx="9561296" cy="806450"/>
            </a:xfrm>
            <a:prstGeom prst="rect">
              <a:avLst/>
            </a:prstGeom>
          </p:spPr>
          <p:txBody>
            <a:bodyPr anchor="t" rtlCol="false" tIns="0" lIns="0" bIns="0" rIns="0">
              <a:spAutoFit/>
            </a:bodyPr>
            <a:lstStyle/>
            <a:p>
              <a:pPr marL="755651" indent="-377825" lvl="1">
                <a:lnSpc>
                  <a:spcPts val="5250"/>
                </a:lnSpc>
                <a:buFont typeface="Arial"/>
                <a:buChar char="•"/>
              </a:pPr>
              <a:r>
                <a:rPr lang="en-US" sz="3500">
                  <a:solidFill>
                    <a:srgbClr val="1B1B1B"/>
                  </a:solidFill>
                  <a:latin typeface="Poppins Light"/>
                </a:rPr>
                <a:t>Debt Financing</a:t>
              </a:r>
            </a:p>
          </p:txBody>
        </p:sp>
        <p:sp>
          <p:nvSpPr>
            <p:cNvPr name="TextBox 5" id="5"/>
            <p:cNvSpPr txBox="true"/>
            <p:nvPr/>
          </p:nvSpPr>
          <p:spPr>
            <a:xfrm rot="0">
              <a:off x="0" y="1810198"/>
              <a:ext cx="9561296" cy="2584450"/>
            </a:xfrm>
            <a:prstGeom prst="rect">
              <a:avLst/>
            </a:prstGeom>
          </p:spPr>
          <p:txBody>
            <a:bodyPr anchor="t" rtlCol="false" tIns="0" lIns="0" bIns="0" rIns="0">
              <a:spAutoFit/>
            </a:bodyPr>
            <a:lstStyle/>
            <a:p>
              <a:pPr>
                <a:lnSpc>
                  <a:spcPts val="5250"/>
                </a:lnSpc>
              </a:pPr>
              <a:r>
                <a:rPr lang="en-US" sz="3500">
                  <a:solidFill>
                    <a:srgbClr val="1B1B1B"/>
                  </a:solidFill>
                  <a:latin typeface="Poppins Light"/>
                </a:rPr>
                <a:t>- Commercial banks</a:t>
              </a:r>
            </a:p>
            <a:p>
              <a:pPr>
                <a:lnSpc>
                  <a:spcPts val="5250"/>
                </a:lnSpc>
              </a:pPr>
              <a:r>
                <a:rPr lang="en-US" sz="3500">
                  <a:solidFill>
                    <a:srgbClr val="1B1B1B"/>
                  </a:solidFill>
                  <a:latin typeface="Poppins Light"/>
                </a:rPr>
                <a:t>- Peer to peer lending (P2P)</a:t>
              </a:r>
            </a:p>
            <a:p>
              <a:pPr>
                <a:lnSpc>
                  <a:spcPts val="5250"/>
                </a:lnSpc>
              </a:pPr>
            </a:p>
          </p:txBody>
        </p:sp>
      </p:grpSp>
      <p:sp>
        <p:nvSpPr>
          <p:cNvPr name="Freeform 6" id="6"/>
          <p:cNvSpPr/>
          <p:nvPr/>
        </p:nvSpPr>
        <p:spPr>
          <a:xfrm flipH="false" flipV="false" rot="0">
            <a:off x="3639876" y="7938414"/>
            <a:ext cx="3407342" cy="4163771"/>
          </a:xfrm>
          <a:custGeom>
            <a:avLst/>
            <a:gdLst/>
            <a:ahLst/>
            <a:cxnLst/>
            <a:rect r="r" b="b" t="t" l="l"/>
            <a:pathLst>
              <a:path h="4163771" w="3407342">
                <a:moveTo>
                  <a:pt x="0" y="0"/>
                </a:moveTo>
                <a:lnTo>
                  <a:pt x="3407342" y="0"/>
                </a:lnTo>
                <a:lnTo>
                  <a:pt x="3407342" y="4163772"/>
                </a:lnTo>
                <a:lnTo>
                  <a:pt x="0" y="4163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2386809">
            <a:off x="6356095" y="9085585"/>
            <a:ext cx="1382246" cy="239309"/>
          </a:xfrm>
          <a:prstGeom prst="rect">
            <a:avLst/>
          </a:prstGeom>
          <a:solidFill>
            <a:srgbClr val="FF738E"/>
          </a:solidFill>
        </p:spPr>
      </p:sp>
      <p:sp>
        <p:nvSpPr>
          <p:cNvPr name="Freeform 8" id="8"/>
          <p:cNvSpPr/>
          <p:nvPr/>
        </p:nvSpPr>
        <p:spPr>
          <a:xfrm flipH="false" flipV="false" rot="0">
            <a:off x="14843684" y="1073267"/>
            <a:ext cx="1965605" cy="979229"/>
          </a:xfrm>
          <a:custGeom>
            <a:avLst/>
            <a:gdLst/>
            <a:ahLst/>
            <a:cxnLst/>
            <a:rect r="r" b="b" t="t" l="l"/>
            <a:pathLst>
              <a:path h="979229" w="1965605">
                <a:moveTo>
                  <a:pt x="0" y="0"/>
                </a:moveTo>
                <a:lnTo>
                  <a:pt x="1965605" y="0"/>
                </a:lnTo>
                <a:lnTo>
                  <a:pt x="1965605" y="979228"/>
                </a:lnTo>
                <a:lnTo>
                  <a:pt x="0" y="979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685800" y="727208"/>
            <a:ext cx="2320456" cy="2320456"/>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4CC"/>
            </a:solidFill>
          </p:spPr>
        </p:sp>
      </p:grpSp>
      <p:grpSp>
        <p:nvGrpSpPr>
          <p:cNvPr name="Group 11" id="11"/>
          <p:cNvGrpSpPr/>
          <p:nvPr/>
        </p:nvGrpSpPr>
        <p:grpSpPr>
          <a:xfrm rot="0">
            <a:off x="9809412" y="6041838"/>
            <a:ext cx="7170972" cy="3295986"/>
            <a:chOff x="0" y="0"/>
            <a:chExt cx="9561296" cy="4394647"/>
          </a:xfrm>
        </p:grpSpPr>
        <p:sp>
          <p:nvSpPr>
            <p:cNvPr name="TextBox 12" id="12"/>
            <p:cNvSpPr txBox="true"/>
            <p:nvPr/>
          </p:nvSpPr>
          <p:spPr>
            <a:xfrm rot="0">
              <a:off x="0" y="-95250"/>
              <a:ext cx="9561296" cy="806450"/>
            </a:xfrm>
            <a:prstGeom prst="rect">
              <a:avLst/>
            </a:prstGeom>
          </p:spPr>
          <p:txBody>
            <a:bodyPr anchor="t" rtlCol="false" tIns="0" lIns="0" bIns="0" rIns="0">
              <a:spAutoFit/>
            </a:bodyPr>
            <a:lstStyle/>
            <a:p>
              <a:pPr marL="755651" indent="-377825" lvl="1">
                <a:lnSpc>
                  <a:spcPts val="5250"/>
                </a:lnSpc>
                <a:buFont typeface="Arial"/>
                <a:buChar char="•"/>
              </a:pPr>
              <a:r>
                <a:rPr lang="en-US" sz="3500">
                  <a:solidFill>
                    <a:srgbClr val="1B1B1B"/>
                  </a:solidFill>
                  <a:latin typeface="Poppins Light"/>
                </a:rPr>
                <a:t>Equity Financing</a:t>
              </a:r>
            </a:p>
          </p:txBody>
        </p:sp>
        <p:sp>
          <p:nvSpPr>
            <p:cNvPr name="TextBox 13" id="13"/>
            <p:cNvSpPr txBox="true"/>
            <p:nvPr/>
          </p:nvSpPr>
          <p:spPr>
            <a:xfrm rot="0">
              <a:off x="0" y="1810198"/>
              <a:ext cx="9561296" cy="2584450"/>
            </a:xfrm>
            <a:prstGeom prst="rect">
              <a:avLst/>
            </a:prstGeom>
          </p:spPr>
          <p:txBody>
            <a:bodyPr anchor="t" rtlCol="false" tIns="0" lIns="0" bIns="0" rIns="0">
              <a:spAutoFit/>
            </a:bodyPr>
            <a:lstStyle/>
            <a:p>
              <a:pPr>
                <a:lnSpc>
                  <a:spcPts val="5250"/>
                </a:lnSpc>
              </a:pPr>
              <a:r>
                <a:rPr lang="en-US" sz="3500">
                  <a:solidFill>
                    <a:srgbClr val="1B1B1B"/>
                  </a:solidFill>
                  <a:latin typeface="Poppins Light"/>
                </a:rPr>
                <a:t>   - Founding members</a:t>
              </a:r>
            </a:p>
            <a:p>
              <a:pPr>
                <a:lnSpc>
                  <a:spcPts val="5250"/>
                </a:lnSpc>
              </a:pPr>
              <a:r>
                <a:rPr lang="en-US" sz="3500">
                  <a:solidFill>
                    <a:srgbClr val="1B1B1B"/>
                  </a:solidFill>
                  <a:latin typeface="Poppins Light"/>
                </a:rPr>
                <a:t>   </a:t>
              </a:r>
              <a:r>
                <a:rPr lang="en-US" sz="3500">
                  <a:solidFill>
                    <a:srgbClr val="1B1B1B"/>
                  </a:solidFill>
                  <a:latin typeface="Poppins Light"/>
                </a:rPr>
                <a:t>- Family and friends</a:t>
              </a:r>
            </a:p>
            <a:p>
              <a:pPr>
                <a:lnSpc>
                  <a:spcPts val="5250"/>
                </a:lnSpc>
              </a:pPr>
              <a:r>
                <a:rPr lang="en-US" sz="3500">
                  <a:solidFill>
                    <a:srgbClr val="1B1B1B"/>
                  </a:solidFill>
                  <a:latin typeface="Poppins Light"/>
                </a:rPr>
                <a:t>   - Angel investors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53593" y="1184561"/>
            <a:ext cx="13984666" cy="1120140"/>
          </a:xfrm>
          <a:prstGeom prst="rect">
            <a:avLst/>
          </a:prstGeom>
        </p:spPr>
        <p:txBody>
          <a:bodyPr anchor="t" rtlCol="false" tIns="0" lIns="0" bIns="0" rIns="0">
            <a:spAutoFit/>
          </a:bodyPr>
          <a:lstStyle/>
          <a:p>
            <a:pPr>
              <a:lnSpc>
                <a:spcPts val="9030"/>
              </a:lnSpc>
            </a:pPr>
            <a:r>
              <a:rPr lang="en-US" sz="7000">
                <a:solidFill>
                  <a:srgbClr val="1B1B1B"/>
                </a:solidFill>
                <a:latin typeface="Poppins Medium"/>
              </a:rPr>
              <a:t>2. Expenses, revenues, income</a:t>
            </a:r>
          </a:p>
        </p:txBody>
      </p:sp>
      <p:sp>
        <p:nvSpPr>
          <p:cNvPr name="TextBox 3" id="3"/>
          <p:cNvSpPr txBox="true"/>
          <p:nvPr/>
        </p:nvSpPr>
        <p:spPr>
          <a:xfrm rot="0">
            <a:off x="1653593" y="2514600"/>
            <a:ext cx="11788888" cy="1962150"/>
          </a:xfrm>
          <a:prstGeom prst="rect">
            <a:avLst/>
          </a:prstGeom>
        </p:spPr>
        <p:txBody>
          <a:bodyPr anchor="t" rtlCol="false" tIns="0" lIns="0" bIns="0" rIns="0">
            <a:spAutoFit/>
          </a:bodyPr>
          <a:lstStyle/>
          <a:p>
            <a:pPr>
              <a:lnSpc>
                <a:spcPts val="5250"/>
              </a:lnSpc>
            </a:pPr>
            <a:r>
              <a:rPr lang="en-US" sz="3500">
                <a:solidFill>
                  <a:srgbClr val="1B1B1B"/>
                </a:solidFill>
                <a:latin typeface="Poppins Light"/>
              </a:rPr>
              <a:t>Expenses:</a:t>
            </a:r>
          </a:p>
          <a:p>
            <a:pPr marL="755651" indent="-377825" lvl="1">
              <a:lnSpc>
                <a:spcPts val="5250"/>
              </a:lnSpc>
              <a:buFont typeface="Arial"/>
              <a:buChar char="•"/>
            </a:pPr>
            <a:r>
              <a:rPr lang="en-US" sz="3500">
                <a:solidFill>
                  <a:srgbClr val="1B1B1B"/>
                </a:solidFill>
                <a:latin typeface="Poppins Light"/>
              </a:rPr>
              <a:t>the cost of maintenance</a:t>
            </a:r>
          </a:p>
          <a:p>
            <a:pPr marL="755650" indent="-377825" lvl="1">
              <a:lnSpc>
                <a:spcPts val="5250"/>
              </a:lnSpc>
              <a:buFont typeface="Arial"/>
              <a:buChar char="•"/>
            </a:pPr>
            <a:r>
              <a:rPr lang="en-US" sz="3500">
                <a:solidFill>
                  <a:srgbClr val="1B1B1B"/>
                </a:solidFill>
                <a:latin typeface="Poppins Light"/>
              </a:rPr>
              <a:t>the cost of salary</a:t>
            </a:r>
          </a:p>
        </p:txBody>
      </p:sp>
      <p:grpSp>
        <p:nvGrpSpPr>
          <p:cNvPr name="Group 4" id="4"/>
          <p:cNvGrpSpPr/>
          <p:nvPr/>
        </p:nvGrpSpPr>
        <p:grpSpPr>
          <a:xfrm rot="0">
            <a:off x="12331850" y="8386943"/>
            <a:ext cx="4012179" cy="4012179"/>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Freeform 6" id="6"/>
          <p:cNvSpPr/>
          <p:nvPr/>
        </p:nvSpPr>
        <p:spPr>
          <a:xfrm flipH="false" flipV="false" rot="-5400000">
            <a:off x="-910036" y="1028700"/>
            <a:ext cx="2988892" cy="1489012"/>
          </a:xfrm>
          <a:custGeom>
            <a:avLst/>
            <a:gdLst/>
            <a:ahLst/>
            <a:cxnLst/>
            <a:rect r="r" b="b" t="t" l="l"/>
            <a:pathLst>
              <a:path h="1489012" w="2988892">
                <a:moveTo>
                  <a:pt x="0" y="0"/>
                </a:moveTo>
                <a:lnTo>
                  <a:pt x="2988891" y="0"/>
                </a:lnTo>
                <a:lnTo>
                  <a:pt x="2988891" y="1489012"/>
                </a:lnTo>
                <a:lnTo>
                  <a:pt x="0" y="1489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485368" y="8174878"/>
            <a:ext cx="1389125" cy="1389125"/>
          </a:xfrm>
          <a:custGeom>
            <a:avLst/>
            <a:gdLst/>
            <a:ahLst/>
            <a:cxnLst/>
            <a:rect r="r" b="b" t="t" l="l"/>
            <a:pathLst>
              <a:path h="1389125" w="1389125">
                <a:moveTo>
                  <a:pt x="0" y="0"/>
                </a:moveTo>
                <a:lnTo>
                  <a:pt x="1389125" y="0"/>
                </a:lnTo>
                <a:lnTo>
                  <a:pt x="1389125" y="1389125"/>
                </a:lnTo>
                <a:lnTo>
                  <a:pt x="0" y="1389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344029" y="-1207765"/>
            <a:ext cx="3887942" cy="4751065"/>
          </a:xfrm>
          <a:custGeom>
            <a:avLst/>
            <a:gdLst/>
            <a:ahLst/>
            <a:cxnLst/>
            <a:rect r="r" b="b" t="t" l="l"/>
            <a:pathLst>
              <a:path h="4751065" w="3887942">
                <a:moveTo>
                  <a:pt x="0" y="0"/>
                </a:moveTo>
                <a:lnTo>
                  <a:pt x="3887942" y="0"/>
                </a:lnTo>
                <a:lnTo>
                  <a:pt x="3887942" y="4751065"/>
                </a:lnTo>
                <a:lnTo>
                  <a:pt x="0" y="4751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653593" y="4686300"/>
            <a:ext cx="11788888" cy="4629150"/>
          </a:xfrm>
          <a:prstGeom prst="rect">
            <a:avLst/>
          </a:prstGeom>
        </p:spPr>
        <p:txBody>
          <a:bodyPr anchor="t" rtlCol="false" tIns="0" lIns="0" bIns="0" rIns="0">
            <a:spAutoFit/>
          </a:bodyPr>
          <a:lstStyle/>
          <a:p>
            <a:pPr>
              <a:lnSpc>
                <a:spcPts val="5250"/>
              </a:lnSpc>
            </a:pPr>
            <a:r>
              <a:rPr lang="en-US" sz="3500">
                <a:solidFill>
                  <a:srgbClr val="1B1B1B"/>
                </a:solidFill>
                <a:latin typeface="Poppins Light"/>
              </a:rPr>
              <a:t>Revenues:</a:t>
            </a:r>
          </a:p>
          <a:p>
            <a:pPr marL="755651" indent="-377825" lvl="1">
              <a:lnSpc>
                <a:spcPts val="5250"/>
              </a:lnSpc>
              <a:buFont typeface="Arial"/>
              <a:buChar char="•"/>
            </a:pPr>
            <a:r>
              <a:rPr lang="en-US" sz="3500">
                <a:solidFill>
                  <a:srgbClr val="1B1B1B"/>
                </a:solidFill>
                <a:latin typeface="Poppins Light"/>
              </a:rPr>
              <a:t>We will sign contracts with sales companies, advertising companies to put their products on this extension. </a:t>
            </a:r>
          </a:p>
          <a:p>
            <a:pPr marL="755651" indent="-377825" lvl="1">
              <a:lnSpc>
                <a:spcPts val="5250"/>
              </a:lnSpc>
              <a:buFont typeface="Arial"/>
              <a:buChar char="•"/>
            </a:pPr>
            <a:r>
              <a:rPr lang="en-US" sz="3500">
                <a:solidFill>
                  <a:srgbClr val="1B1B1B"/>
                </a:solidFill>
                <a:latin typeface="Poppins Light"/>
              </a:rPr>
              <a:t>When customers click to buy through our extension, we get a discount on a part of the product's selling price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847669" y="3240191"/>
            <a:ext cx="12204063" cy="5656838"/>
            <a:chOff x="0" y="0"/>
            <a:chExt cx="13699490" cy="6350000"/>
          </a:xfrm>
        </p:grpSpPr>
        <p:sp>
          <p:nvSpPr>
            <p:cNvPr name="Freeform 3" id="3"/>
            <p:cNvSpPr/>
            <p:nvPr/>
          </p:nvSpPr>
          <p:spPr>
            <a:xfrm flipH="false" flipV="false" rot="0">
              <a:off x="0" y="0"/>
              <a:ext cx="13699489" cy="6350000"/>
            </a:xfrm>
            <a:custGeom>
              <a:avLst/>
              <a:gdLst/>
              <a:ahLst/>
              <a:cxnLst/>
              <a:rect r="r" b="b" t="t" l="l"/>
              <a:pathLst>
                <a:path h="6350000" w="13699489">
                  <a:moveTo>
                    <a:pt x="13699489" y="6350000"/>
                  </a:moveTo>
                  <a:lnTo>
                    <a:pt x="0" y="6350000"/>
                  </a:lnTo>
                  <a:lnTo>
                    <a:pt x="0" y="1899920"/>
                  </a:lnTo>
                  <a:cubicBezTo>
                    <a:pt x="0" y="1899920"/>
                    <a:pt x="2849880" y="0"/>
                    <a:pt x="6899910" y="0"/>
                  </a:cubicBezTo>
                  <a:cubicBezTo>
                    <a:pt x="11300460" y="0"/>
                    <a:pt x="13699489" y="1899920"/>
                    <a:pt x="13699489" y="1899920"/>
                  </a:cubicBezTo>
                  <a:lnTo>
                    <a:pt x="13699489" y="6350000"/>
                  </a:lnTo>
                  <a:close/>
                </a:path>
              </a:pathLst>
            </a:custGeom>
            <a:blipFill>
              <a:blip r:embed="rId2"/>
              <a:stretch>
                <a:fillRect l="0" t="-22003" r="0" b="-22003"/>
              </a:stretch>
            </a:blipFill>
          </p:spPr>
        </p:sp>
      </p:grpSp>
      <p:sp>
        <p:nvSpPr>
          <p:cNvPr name="TextBox 4" id="4"/>
          <p:cNvSpPr txBox="true"/>
          <p:nvPr/>
        </p:nvSpPr>
        <p:spPr>
          <a:xfrm rot="0">
            <a:off x="3538026" y="1332821"/>
            <a:ext cx="11211947" cy="2072010"/>
          </a:xfrm>
          <a:prstGeom prst="rect">
            <a:avLst/>
          </a:prstGeom>
        </p:spPr>
        <p:txBody>
          <a:bodyPr anchor="t" rtlCol="false" tIns="0" lIns="0" bIns="0" rIns="0">
            <a:spAutoFit/>
          </a:bodyPr>
          <a:lstStyle/>
          <a:p>
            <a:pPr algn="ctr">
              <a:lnSpc>
                <a:spcPts val="9030"/>
              </a:lnSpc>
            </a:pPr>
            <a:r>
              <a:rPr lang="en-US" sz="7000">
                <a:solidFill>
                  <a:srgbClr val="1B1B1B"/>
                </a:solidFill>
                <a:latin typeface="Poppins Medium"/>
              </a:rPr>
              <a:t>Thank you for your time!</a:t>
            </a:r>
          </a:p>
        </p:txBody>
      </p:sp>
      <p:sp>
        <p:nvSpPr>
          <p:cNvPr name="Freeform 5" id="5"/>
          <p:cNvSpPr/>
          <p:nvPr/>
        </p:nvSpPr>
        <p:spPr>
          <a:xfrm flipH="false" flipV="false" rot="0">
            <a:off x="1981950" y="5827132"/>
            <a:ext cx="1533527" cy="763975"/>
          </a:xfrm>
          <a:custGeom>
            <a:avLst/>
            <a:gdLst/>
            <a:ahLst/>
            <a:cxnLst/>
            <a:rect r="r" b="b" t="t" l="l"/>
            <a:pathLst>
              <a:path h="763975" w="1533527">
                <a:moveTo>
                  <a:pt x="0" y="0"/>
                </a:moveTo>
                <a:lnTo>
                  <a:pt x="1533527" y="0"/>
                </a:lnTo>
                <a:lnTo>
                  <a:pt x="1533527" y="763975"/>
                </a:lnTo>
                <a:lnTo>
                  <a:pt x="0" y="7639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4007561" y="6068610"/>
            <a:ext cx="2297892" cy="2297892"/>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4CC"/>
            </a:solidFill>
          </p:spPr>
        </p:sp>
      </p:grpSp>
      <p:sp>
        <p:nvSpPr>
          <p:cNvPr name="AutoShape 8" id="8"/>
          <p:cNvSpPr/>
          <p:nvPr/>
        </p:nvSpPr>
        <p:spPr>
          <a:xfrm rot="-2386809">
            <a:off x="15073076" y="6471452"/>
            <a:ext cx="1382246" cy="239309"/>
          </a:xfrm>
          <a:prstGeom prst="rect">
            <a:avLst/>
          </a:prstGeom>
          <a:solidFill>
            <a:srgbClr val="FF738E"/>
          </a:solid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386809">
            <a:off x="1265404" y="1396344"/>
            <a:ext cx="1382246" cy="239309"/>
          </a:xfrm>
          <a:prstGeom prst="rect">
            <a:avLst/>
          </a:prstGeom>
          <a:solidFill>
            <a:srgbClr val="6422B8"/>
          </a:solidFill>
        </p:spPr>
      </p:sp>
      <p:grpSp>
        <p:nvGrpSpPr>
          <p:cNvPr name="Group 3" id="3"/>
          <p:cNvGrpSpPr/>
          <p:nvPr/>
        </p:nvGrpSpPr>
        <p:grpSpPr>
          <a:xfrm rot="0">
            <a:off x="1079436" y="7773517"/>
            <a:ext cx="1484783" cy="1484783"/>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3B"/>
            </a:solidFill>
          </p:spPr>
        </p:sp>
      </p:grpSp>
      <p:sp>
        <p:nvSpPr>
          <p:cNvPr name="Freeform 5" id="5"/>
          <p:cNvSpPr/>
          <p:nvPr/>
        </p:nvSpPr>
        <p:spPr>
          <a:xfrm flipH="false" flipV="false" rot="0">
            <a:off x="4794718" y="1276007"/>
            <a:ext cx="8259282" cy="8273047"/>
          </a:xfrm>
          <a:custGeom>
            <a:avLst/>
            <a:gdLst/>
            <a:ahLst/>
            <a:cxnLst/>
            <a:rect r="r" b="b" t="t" l="l"/>
            <a:pathLst>
              <a:path h="8273047" w="8259282">
                <a:moveTo>
                  <a:pt x="0" y="0"/>
                </a:moveTo>
                <a:lnTo>
                  <a:pt x="8259282" y="0"/>
                </a:lnTo>
                <a:lnTo>
                  <a:pt x="8259282" y="8273048"/>
                </a:lnTo>
                <a:lnTo>
                  <a:pt x="0" y="8273048"/>
                </a:lnTo>
                <a:lnTo>
                  <a:pt x="0" y="0"/>
                </a:lnTo>
                <a:close/>
              </a:path>
            </a:pathLst>
          </a:custGeom>
          <a:blipFill>
            <a:blip r:embed="rId2"/>
            <a:stretch>
              <a:fillRect l="0" t="0" r="0" b="0"/>
            </a:stretch>
          </a:blipFill>
        </p:spPr>
      </p:sp>
      <p:sp>
        <p:nvSpPr>
          <p:cNvPr name="TextBox 6" id="6"/>
          <p:cNvSpPr txBox="true"/>
          <p:nvPr/>
        </p:nvSpPr>
        <p:spPr>
          <a:xfrm rot="0">
            <a:off x="2588878" y="484251"/>
            <a:ext cx="12670963" cy="1031748"/>
          </a:xfrm>
          <a:prstGeom prst="rect">
            <a:avLst/>
          </a:prstGeom>
        </p:spPr>
        <p:txBody>
          <a:bodyPr anchor="t" rtlCol="false" tIns="0" lIns="0" bIns="0" rIns="0">
            <a:spAutoFit/>
          </a:bodyPr>
          <a:lstStyle/>
          <a:p>
            <a:pPr algn="ctr">
              <a:lnSpc>
                <a:spcPts val="8256"/>
              </a:lnSpc>
            </a:pPr>
            <a:r>
              <a:rPr lang="en-US" sz="6400">
                <a:solidFill>
                  <a:srgbClr val="1FC296"/>
                </a:solidFill>
                <a:latin typeface="Poppins Medium"/>
              </a:rPr>
              <a:t>A. Creative thinking method</a:t>
            </a:r>
          </a:p>
        </p:txBody>
      </p:sp>
      <p:sp>
        <p:nvSpPr>
          <p:cNvPr name="AutoShape 7" id="7"/>
          <p:cNvSpPr/>
          <p:nvPr/>
        </p:nvSpPr>
        <p:spPr>
          <a:xfrm rot="-9003674">
            <a:off x="15415248" y="8058821"/>
            <a:ext cx="1382246" cy="893544"/>
          </a:xfrm>
          <a:prstGeom prst="rect">
            <a:avLst/>
          </a:prstGeom>
          <a:solidFill>
            <a:srgbClr val="6422B8"/>
          </a:solidFill>
        </p:spPr>
      </p:sp>
      <p:grpSp>
        <p:nvGrpSpPr>
          <p:cNvPr name="Group 8" id="8"/>
          <p:cNvGrpSpPr/>
          <p:nvPr/>
        </p:nvGrpSpPr>
        <p:grpSpPr>
          <a:xfrm rot="0">
            <a:off x="15363979" y="1028700"/>
            <a:ext cx="1484783" cy="1484783"/>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3B"/>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6709" y="596904"/>
            <a:ext cx="17980709" cy="1084576"/>
          </a:xfrm>
          <a:prstGeom prst="rect">
            <a:avLst/>
          </a:prstGeom>
        </p:spPr>
        <p:txBody>
          <a:bodyPr anchor="t" rtlCol="false" tIns="0" lIns="0" bIns="0" rIns="0">
            <a:spAutoFit/>
          </a:bodyPr>
          <a:lstStyle/>
          <a:p>
            <a:pPr>
              <a:lnSpc>
                <a:spcPts val="8743"/>
              </a:lnSpc>
            </a:pPr>
            <a:r>
              <a:rPr lang="en-US" sz="6778">
                <a:solidFill>
                  <a:srgbClr val="1B1B1B"/>
                </a:solidFill>
                <a:latin typeface="Poppins Medium"/>
              </a:rPr>
              <a:t>1. What is ProductPicker extension?</a:t>
            </a:r>
          </a:p>
        </p:txBody>
      </p:sp>
      <p:grpSp>
        <p:nvGrpSpPr>
          <p:cNvPr name="Group 3" id="3"/>
          <p:cNvGrpSpPr/>
          <p:nvPr/>
        </p:nvGrpSpPr>
        <p:grpSpPr>
          <a:xfrm rot="0">
            <a:off x="12331850" y="8386943"/>
            <a:ext cx="4012179" cy="4012179"/>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Freeform 5" id="5"/>
          <p:cNvSpPr/>
          <p:nvPr/>
        </p:nvSpPr>
        <p:spPr>
          <a:xfrm flipH="false" flipV="false" rot="-5400000">
            <a:off x="-1187155" y="7325051"/>
            <a:ext cx="2988892" cy="1489012"/>
          </a:xfrm>
          <a:custGeom>
            <a:avLst/>
            <a:gdLst/>
            <a:ahLst/>
            <a:cxnLst/>
            <a:rect r="r" b="b" t="t" l="l"/>
            <a:pathLst>
              <a:path h="1489012" w="2988892">
                <a:moveTo>
                  <a:pt x="0" y="0"/>
                </a:moveTo>
                <a:lnTo>
                  <a:pt x="2988892" y="0"/>
                </a:lnTo>
                <a:lnTo>
                  <a:pt x="2988892" y="1489012"/>
                </a:lnTo>
                <a:lnTo>
                  <a:pt x="0" y="1489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485368" y="8174878"/>
            <a:ext cx="1389125" cy="1389125"/>
          </a:xfrm>
          <a:custGeom>
            <a:avLst/>
            <a:gdLst/>
            <a:ahLst/>
            <a:cxnLst/>
            <a:rect r="r" b="b" t="t" l="l"/>
            <a:pathLst>
              <a:path h="1389125" w="1389125">
                <a:moveTo>
                  <a:pt x="0" y="0"/>
                </a:moveTo>
                <a:lnTo>
                  <a:pt x="1389125" y="0"/>
                </a:lnTo>
                <a:lnTo>
                  <a:pt x="1389125" y="1389125"/>
                </a:lnTo>
                <a:lnTo>
                  <a:pt x="0" y="1389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857316" y="-677935"/>
            <a:ext cx="3887942" cy="4751065"/>
          </a:xfrm>
          <a:custGeom>
            <a:avLst/>
            <a:gdLst/>
            <a:ahLst/>
            <a:cxnLst/>
            <a:rect r="r" b="b" t="t" l="l"/>
            <a:pathLst>
              <a:path h="4751065" w="3887942">
                <a:moveTo>
                  <a:pt x="0" y="0"/>
                </a:moveTo>
                <a:lnTo>
                  <a:pt x="3887942" y="0"/>
                </a:lnTo>
                <a:lnTo>
                  <a:pt x="3887942" y="4751066"/>
                </a:lnTo>
                <a:lnTo>
                  <a:pt x="0" y="4751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92382" y="2991620"/>
            <a:ext cx="14007698" cy="729546"/>
          </a:xfrm>
          <a:prstGeom prst="rect">
            <a:avLst/>
          </a:prstGeom>
        </p:spPr>
        <p:txBody>
          <a:bodyPr anchor="t" rtlCol="false" tIns="0" lIns="0" bIns="0" rIns="0">
            <a:spAutoFit/>
          </a:bodyPr>
          <a:lstStyle/>
          <a:p>
            <a:pPr marL="777630" indent="-388815" lvl="1">
              <a:lnSpc>
                <a:spcPts val="5402"/>
              </a:lnSpc>
              <a:buFont typeface="Arial"/>
              <a:buChar char="•"/>
            </a:pPr>
            <a:r>
              <a:rPr lang="en-US" sz="3601">
                <a:solidFill>
                  <a:srgbClr val="1B1B1B"/>
                </a:solidFill>
                <a:latin typeface="Times New Roman"/>
              </a:rPr>
              <a:t>This is an extension that pops up in the chrome extension store</a:t>
            </a:r>
          </a:p>
        </p:txBody>
      </p:sp>
      <p:sp>
        <p:nvSpPr>
          <p:cNvPr name="TextBox 9" id="9"/>
          <p:cNvSpPr txBox="true"/>
          <p:nvPr/>
        </p:nvSpPr>
        <p:spPr>
          <a:xfrm rot="0">
            <a:off x="1692382" y="4626246"/>
            <a:ext cx="14007698" cy="1415346"/>
          </a:xfrm>
          <a:prstGeom prst="rect">
            <a:avLst/>
          </a:prstGeom>
        </p:spPr>
        <p:txBody>
          <a:bodyPr anchor="t" rtlCol="false" tIns="0" lIns="0" bIns="0" rIns="0">
            <a:spAutoFit/>
          </a:bodyPr>
          <a:lstStyle/>
          <a:p>
            <a:pPr marL="777630" indent="-388815" lvl="1">
              <a:lnSpc>
                <a:spcPts val="5402"/>
              </a:lnSpc>
              <a:buFont typeface="Arial"/>
              <a:buChar char="•"/>
            </a:pPr>
            <a:r>
              <a:rPr lang="en-US" sz="3601">
                <a:solidFill>
                  <a:srgbClr val="1B1B1B"/>
                </a:solidFill>
                <a:latin typeface="Times New Roman"/>
              </a:rPr>
              <a:t>Help you find information about an item you came across and want to find out</a:t>
            </a:r>
          </a:p>
        </p:txBody>
      </p:sp>
      <p:sp>
        <p:nvSpPr>
          <p:cNvPr name="TextBox 10" id="10"/>
          <p:cNvSpPr txBox="true"/>
          <p:nvPr/>
        </p:nvSpPr>
        <p:spPr>
          <a:xfrm rot="0">
            <a:off x="1692382" y="6997111"/>
            <a:ext cx="14007698" cy="729546"/>
          </a:xfrm>
          <a:prstGeom prst="rect">
            <a:avLst/>
          </a:prstGeom>
        </p:spPr>
        <p:txBody>
          <a:bodyPr anchor="t" rtlCol="false" tIns="0" lIns="0" bIns="0" rIns="0">
            <a:spAutoFit/>
          </a:bodyPr>
          <a:lstStyle/>
          <a:p>
            <a:pPr marL="777630" indent="-388815" lvl="1">
              <a:lnSpc>
                <a:spcPts val="5402"/>
              </a:lnSpc>
              <a:buFont typeface="Arial"/>
              <a:buChar char="•"/>
            </a:pPr>
            <a:r>
              <a:rPr lang="en-US" sz="3601">
                <a:solidFill>
                  <a:srgbClr val="1B1B1B"/>
                </a:solidFill>
                <a:latin typeface="Times New Roman"/>
              </a:rPr>
              <a:t>Integrating AI technology to increase the ability to serve users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86832" y="289527"/>
            <a:ext cx="15156779" cy="1132413"/>
          </a:xfrm>
          <a:prstGeom prst="rect">
            <a:avLst/>
          </a:prstGeom>
        </p:spPr>
        <p:txBody>
          <a:bodyPr anchor="t" rtlCol="false" tIns="0" lIns="0" bIns="0" rIns="0">
            <a:spAutoFit/>
          </a:bodyPr>
          <a:lstStyle/>
          <a:p>
            <a:pPr algn="ctr">
              <a:lnSpc>
                <a:spcPts val="9172"/>
              </a:lnSpc>
            </a:pPr>
            <a:r>
              <a:rPr lang="en-US" sz="7110">
                <a:solidFill>
                  <a:srgbClr val="1B1B1B"/>
                </a:solidFill>
                <a:latin typeface="Muli Regular Bold"/>
              </a:rPr>
              <a:t>2. The reason for choosing the topic</a:t>
            </a:r>
          </a:p>
        </p:txBody>
      </p:sp>
      <p:sp>
        <p:nvSpPr>
          <p:cNvPr name="Freeform 3" id="3"/>
          <p:cNvSpPr/>
          <p:nvPr/>
        </p:nvSpPr>
        <p:spPr>
          <a:xfrm flipH="false" flipV="false" rot="0">
            <a:off x="15555629" y="-659946"/>
            <a:ext cx="3407342" cy="4163771"/>
          </a:xfrm>
          <a:custGeom>
            <a:avLst/>
            <a:gdLst/>
            <a:ahLst/>
            <a:cxnLst/>
            <a:rect r="r" b="b" t="t" l="l"/>
            <a:pathLst>
              <a:path h="4163771" w="3407342">
                <a:moveTo>
                  <a:pt x="0" y="0"/>
                </a:moveTo>
                <a:lnTo>
                  <a:pt x="3407342" y="0"/>
                </a:lnTo>
                <a:lnTo>
                  <a:pt x="3407342" y="4163772"/>
                </a:lnTo>
                <a:lnTo>
                  <a:pt x="0" y="4163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6832" y="1601045"/>
            <a:ext cx="2750134" cy="1370067"/>
          </a:xfrm>
          <a:custGeom>
            <a:avLst/>
            <a:gdLst/>
            <a:ahLst/>
            <a:cxnLst/>
            <a:rect r="r" b="b" t="t" l="l"/>
            <a:pathLst>
              <a:path h="1370067" w="2750134">
                <a:moveTo>
                  <a:pt x="0" y="0"/>
                </a:moveTo>
                <a:lnTo>
                  <a:pt x="2750134" y="0"/>
                </a:lnTo>
                <a:lnTo>
                  <a:pt x="2750134" y="1370067"/>
                </a:lnTo>
                <a:lnTo>
                  <a:pt x="0" y="13700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2386809">
            <a:off x="15360180" y="2496397"/>
            <a:ext cx="1382246" cy="239309"/>
          </a:xfrm>
          <a:prstGeom prst="rect">
            <a:avLst/>
          </a:prstGeom>
          <a:solidFill>
            <a:srgbClr val="FF738E"/>
          </a:solidFill>
        </p:spPr>
      </p:sp>
      <p:sp>
        <p:nvSpPr>
          <p:cNvPr name="TextBox 6" id="6"/>
          <p:cNvSpPr txBox="true"/>
          <p:nvPr/>
        </p:nvSpPr>
        <p:spPr>
          <a:xfrm rot="0">
            <a:off x="752806" y="2997818"/>
            <a:ext cx="15298498" cy="2686427"/>
          </a:xfrm>
          <a:prstGeom prst="rect">
            <a:avLst/>
          </a:prstGeom>
        </p:spPr>
        <p:txBody>
          <a:bodyPr anchor="t" rtlCol="false" tIns="0" lIns="0" bIns="0" rIns="0">
            <a:spAutoFit/>
          </a:bodyPr>
          <a:lstStyle/>
          <a:p>
            <a:pPr>
              <a:lnSpc>
                <a:spcPts val="5229"/>
              </a:lnSpc>
            </a:pPr>
            <a:r>
              <a:rPr lang="en-US" sz="3735">
                <a:solidFill>
                  <a:srgbClr val="1B1B1B"/>
                </a:solidFill>
                <a:latin typeface="Times New Roman"/>
              </a:rPr>
              <a:t>After watching videos on the Internet, I see that there are products like clothes that I want to buy, but when I search, it is difficult to find the product I want to buy. So we wanted to choose this topic to make it easier to find products</a:t>
            </a:r>
          </a:p>
        </p:txBody>
      </p:sp>
      <p:grpSp>
        <p:nvGrpSpPr>
          <p:cNvPr name="Group 7" id="7"/>
          <p:cNvGrpSpPr/>
          <p:nvPr/>
        </p:nvGrpSpPr>
        <p:grpSpPr>
          <a:xfrm rot="0">
            <a:off x="2092753" y="7461997"/>
            <a:ext cx="4012179" cy="4012179"/>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Freeform 9" id="9"/>
          <p:cNvSpPr/>
          <p:nvPr/>
        </p:nvSpPr>
        <p:spPr>
          <a:xfrm flipH="false" flipV="false" rot="0">
            <a:off x="9621677" y="6305550"/>
            <a:ext cx="2952750" cy="2952750"/>
          </a:xfrm>
          <a:custGeom>
            <a:avLst/>
            <a:gdLst/>
            <a:ahLst/>
            <a:cxnLst/>
            <a:rect r="r" b="b" t="t" l="l"/>
            <a:pathLst>
              <a:path h="2952750" w="2952750">
                <a:moveTo>
                  <a:pt x="0" y="0"/>
                </a:moveTo>
                <a:lnTo>
                  <a:pt x="2952750" y="0"/>
                </a:lnTo>
                <a:lnTo>
                  <a:pt x="2952750" y="2952750"/>
                </a:lnTo>
                <a:lnTo>
                  <a:pt x="0" y="2952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0800000">
            <a:off x="13949166" y="8797988"/>
            <a:ext cx="2988892" cy="1489012"/>
          </a:xfrm>
          <a:custGeom>
            <a:avLst/>
            <a:gdLst/>
            <a:ahLst/>
            <a:cxnLst/>
            <a:rect r="r" b="b" t="t" l="l"/>
            <a:pathLst>
              <a:path h="1489012" w="2988892">
                <a:moveTo>
                  <a:pt x="0" y="0"/>
                </a:moveTo>
                <a:lnTo>
                  <a:pt x="2988892" y="0"/>
                </a:lnTo>
                <a:lnTo>
                  <a:pt x="2988892" y="1489012"/>
                </a:lnTo>
                <a:lnTo>
                  <a:pt x="0" y="14890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86482" y="1183264"/>
            <a:ext cx="14628081" cy="1700363"/>
          </a:xfrm>
          <a:prstGeom prst="rect">
            <a:avLst/>
          </a:prstGeom>
        </p:spPr>
        <p:txBody>
          <a:bodyPr anchor="t" rtlCol="false" tIns="0" lIns="0" bIns="0" rIns="0">
            <a:spAutoFit/>
          </a:bodyPr>
          <a:lstStyle/>
          <a:p>
            <a:pPr>
              <a:lnSpc>
                <a:spcPts val="5805"/>
              </a:lnSpc>
            </a:pPr>
            <a:r>
              <a:rPr lang="en-US" sz="4500">
                <a:solidFill>
                  <a:srgbClr val="1B1B1B"/>
                </a:solidFill>
                <a:latin typeface="Muli Regular"/>
              </a:rPr>
              <a:t>-What platform does this application/extension run on?</a:t>
            </a:r>
          </a:p>
          <a:p>
            <a:pPr>
              <a:lnSpc>
                <a:spcPts val="3836"/>
              </a:lnSpc>
            </a:pPr>
            <a:r>
              <a:rPr lang="en-US" sz="2973">
                <a:solidFill>
                  <a:srgbClr val="1B1B1B"/>
                </a:solidFill>
                <a:latin typeface="Muli Regular"/>
              </a:rPr>
              <a:t> </a:t>
            </a:r>
          </a:p>
          <a:p>
            <a:pPr>
              <a:lnSpc>
                <a:spcPts val="3836"/>
              </a:lnSpc>
            </a:pPr>
          </a:p>
        </p:txBody>
      </p:sp>
      <p:sp>
        <p:nvSpPr>
          <p:cNvPr name="TextBox 3" id="3"/>
          <p:cNvSpPr txBox="true"/>
          <p:nvPr/>
        </p:nvSpPr>
        <p:spPr>
          <a:xfrm rot="0">
            <a:off x="1028700" y="2769327"/>
            <a:ext cx="11105659" cy="714375"/>
          </a:xfrm>
          <a:prstGeom prst="rect">
            <a:avLst/>
          </a:prstGeom>
        </p:spPr>
        <p:txBody>
          <a:bodyPr anchor="t" rtlCol="false" tIns="0" lIns="0" bIns="0" rIns="0">
            <a:spAutoFit/>
          </a:bodyPr>
          <a:lstStyle/>
          <a:p>
            <a:pPr>
              <a:lnSpc>
                <a:spcPts val="5999"/>
              </a:lnSpc>
            </a:pPr>
            <a:r>
              <a:rPr lang="en-US" sz="3999">
                <a:solidFill>
                  <a:srgbClr val="1B1B1B"/>
                </a:solidFill>
                <a:latin typeface="Muli Extra Light Bold"/>
              </a:rPr>
              <a:t>Platform: Windows, MacOS.</a:t>
            </a:r>
          </a:p>
        </p:txBody>
      </p:sp>
      <p:sp>
        <p:nvSpPr>
          <p:cNvPr name="TextBox 4" id="4"/>
          <p:cNvSpPr txBox="true"/>
          <p:nvPr/>
        </p:nvSpPr>
        <p:spPr>
          <a:xfrm rot="0">
            <a:off x="1028700" y="6359115"/>
            <a:ext cx="15756886" cy="628650"/>
          </a:xfrm>
          <a:prstGeom prst="rect">
            <a:avLst/>
          </a:prstGeom>
        </p:spPr>
        <p:txBody>
          <a:bodyPr anchor="t" rtlCol="false" tIns="0" lIns="0" bIns="0" rIns="0">
            <a:spAutoFit/>
          </a:bodyPr>
          <a:lstStyle/>
          <a:p>
            <a:pPr>
              <a:lnSpc>
                <a:spcPts val="5250"/>
              </a:lnSpc>
            </a:pPr>
            <a:r>
              <a:rPr lang="en-US" sz="3500">
                <a:solidFill>
                  <a:srgbClr val="1B1B1B"/>
                </a:solidFill>
                <a:latin typeface="Muli Extra Light Bold"/>
              </a:rPr>
              <a:t>Start of development: The</a:t>
            </a:r>
            <a:r>
              <a:rPr lang="en-US" sz="3500">
                <a:solidFill>
                  <a:srgbClr val="1B1B1B"/>
                </a:solidFill>
                <a:latin typeface="Muli Extra Light Bold"/>
              </a:rPr>
              <a:t> application is started development in January 2022.</a:t>
            </a:r>
          </a:p>
        </p:txBody>
      </p:sp>
      <p:sp>
        <p:nvSpPr>
          <p:cNvPr name="Freeform 5" id="5"/>
          <p:cNvSpPr/>
          <p:nvPr/>
        </p:nvSpPr>
        <p:spPr>
          <a:xfrm flipH="false" flipV="false" rot="0">
            <a:off x="15293695" y="49471"/>
            <a:ext cx="1965605" cy="979229"/>
          </a:xfrm>
          <a:custGeom>
            <a:avLst/>
            <a:gdLst/>
            <a:ahLst/>
            <a:cxnLst/>
            <a:rect r="r" b="b" t="t" l="l"/>
            <a:pathLst>
              <a:path h="979229" w="1965605">
                <a:moveTo>
                  <a:pt x="0" y="0"/>
                </a:moveTo>
                <a:lnTo>
                  <a:pt x="1965605" y="0"/>
                </a:lnTo>
                <a:lnTo>
                  <a:pt x="1965605" y="979229"/>
                </a:lnTo>
                <a:lnTo>
                  <a:pt x="0" y="979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86482" y="4606345"/>
            <a:ext cx="16331752" cy="1657519"/>
          </a:xfrm>
          <a:prstGeom prst="rect">
            <a:avLst/>
          </a:prstGeom>
        </p:spPr>
        <p:txBody>
          <a:bodyPr anchor="t" rtlCol="false" tIns="0" lIns="0" bIns="0" rIns="0">
            <a:spAutoFit/>
          </a:bodyPr>
          <a:lstStyle/>
          <a:p>
            <a:pPr>
              <a:lnSpc>
                <a:spcPts val="5688"/>
              </a:lnSpc>
            </a:pPr>
            <a:r>
              <a:rPr lang="en-US" sz="4409">
                <a:solidFill>
                  <a:srgbClr val="1B1B1B"/>
                </a:solidFill>
                <a:latin typeface="Muli Regular"/>
              </a:rPr>
              <a:t>-When did the development of the application/extension start?</a:t>
            </a:r>
          </a:p>
          <a:p>
            <a:pPr>
              <a:lnSpc>
                <a:spcPts val="3759"/>
              </a:lnSpc>
            </a:pPr>
            <a:r>
              <a:rPr lang="en-US" sz="2914">
                <a:solidFill>
                  <a:srgbClr val="1B1B1B"/>
                </a:solidFill>
                <a:latin typeface="Muli Regular"/>
              </a:rPr>
              <a:t> </a:t>
            </a:r>
          </a:p>
          <a:p>
            <a:pPr>
              <a:lnSpc>
                <a:spcPts val="3759"/>
              </a:lnSpc>
            </a:pPr>
          </a:p>
        </p:txBody>
      </p:sp>
      <p:sp>
        <p:nvSpPr>
          <p:cNvPr name="TextBox 7" id="7"/>
          <p:cNvSpPr txBox="true"/>
          <p:nvPr/>
        </p:nvSpPr>
        <p:spPr>
          <a:xfrm rot="0">
            <a:off x="307291" y="248668"/>
            <a:ext cx="1234710" cy="1129916"/>
          </a:xfrm>
          <a:prstGeom prst="rect">
            <a:avLst/>
          </a:prstGeom>
        </p:spPr>
        <p:txBody>
          <a:bodyPr anchor="t" rtlCol="false" tIns="0" lIns="0" bIns="0" rIns="0">
            <a:spAutoFit/>
          </a:bodyPr>
          <a:lstStyle/>
          <a:p>
            <a:pPr>
              <a:lnSpc>
                <a:spcPts val="9001"/>
              </a:lnSpc>
            </a:pPr>
            <a:r>
              <a:rPr lang="en-US" sz="6978">
                <a:solidFill>
                  <a:srgbClr val="1B1B1B"/>
                </a:solidFill>
                <a:latin typeface="Poppins Medium"/>
              </a:rPr>
              <a:t>3.</a:t>
            </a:r>
          </a:p>
        </p:txBody>
      </p:sp>
      <p:sp>
        <p:nvSpPr>
          <p:cNvPr name="Freeform 8" id="8"/>
          <p:cNvSpPr/>
          <p:nvPr/>
        </p:nvSpPr>
        <p:spPr>
          <a:xfrm flipH="false" flipV="false" rot="0">
            <a:off x="2090757" y="8423534"/>
            <a:ext cx="2952750" cy="2952750"/>
          </a:xfrm>
          <a:custGeom>
            <a:avLst/>
            <a:gdLst/>
            <a:ahLst/>
            <a:cxnLst/>
            <a:rect r="r" b="b" t="t" l="l"/>
            <a:pathLst>
              <a:path h="2952750" w="2952750">
                <a:moveTo>
                  <a:pt x="0" y="0"/>
                </a:moveTo>
                <a:lnTo>
                  <a:pt x="2952750" y="0"/>
                </a:lnTo>
                <a:lnTo>
                  <a:pt x="2952750" y="2952750"/>
                </a:lnTo>
                <a:lnTo>
                  <a:pt x="0" y="2952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514564" y="8205114"/>
            <a:ext cx="3407342" cy="4163771"/>
          </a:xfrm>
          <a:custGeom>
            <a:avLst/>
            <a:gdLst/>
            <a:ahLst/>
            <a:cxnLst/>
            <a:rect r="r" b="b" t="t" l="l"/>
            <a:pathLst>
              <a:path h="4163771" w="3407342">
                <a:moveTo>
                  <a:pt x="0" y="0"/>
                </a:moveTo>
                <a:lnTo>
                  <a:pt x="3407341" y="0"/>
                </a:lnTo>
                <a:lnTo>
                  <a:pt x="3407341" y="4163772"/>
                </a:lnTo>
                <a:lnTo>
                  <a:pt x="0" y="4163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49775" y="5137540"/>
            <a:ext cx="11983364" cy="800100"/>
          </a:xfrm>
          <a:prstGeom prst="rect">
            <a:avLst/>
          </a:prstGeom>
        </p:spPr>
        <p:txBody>
          <a:bodyPr anchor="t" rtlCol="false" tIns="0" lIns="0" bIns="0" rIns="0">
            <a:spAutoFit/>
          </a:bodyPr>
          <a:lstStyle/>
          <a:p>
            <a:pPr>
              <a:lnSpc>
                <a:spcPts val="6450"/>
              </a:lnSpc>
            </a:pPr>
            <a:r>
              <a:rPr lang="en-US" sz="5000">
                <a:solidFill>
                  <a:srgbClr val="1B1B1B"/>
                </a:solidFill>
                <a:latin typeface="Muli Regular"/>
              </a:rPr>
              <a:t>-Who is the developer?</a:t>
            </a:r>
          </a:p>
        </p:txBody>
      </p:sp>
      <p:sp>
        <p:nvSpPr>
          <p:cNvPr name="TextBox 3" id="3"/>
          <p:cNvSpPr txBox="true"/>
          <p:nvPr/>
        </p:nvSpPr>
        <p:spPr>
          <a:xfrm rot="0">
            <a:off x="999961" y="2603016"/>
            <a:ext cx="14409184" cy="1466850"/>
          </a:xfrm>
          <a:prstGeom prst="rect">
            <a:avLst/>
          </a:prstGeom>
        </p:spPr>
        <p:txBody>
          <a:bodyPr anchor="t" rtlCol="false" tIns="0" lIns="0" bIns="0" rIns="0">
            <a:spAutoFit/>
          </a:bodyPr>
          <a:lstStyle/>
          <a:p>
            <a:pPr>
              <a:lnSpc>
                <a:spcPts val="5999"/>
              </a:lnSpc>
            </a:pPr>
            <a:r>
              <a:rPr lang="en-US" sz="3999">
                <a:solidFill>
                  <a:srgbClr val="1B1B1B"/>
                </a:solidFill>
                <a:latin typeface="Muli Extra Light Bold"/>
              </a:rPr>
              <a:t>Expected launch: The application is expected to be launched in July 2022.</a:t>
            </a:r>
          </a:p>
        </p:txBody>
      </p:sp>
      <p:sp>
        <p:nvSpPr>
          <p:cNvPr name="Freeform 4" id="4"/>
          <p:cNvSpPr/>
          <p:nvPr/>
        </p:nvSpPr>
        <p:spPr>
          <a:xfrm flipH="false" flipV="false" rot="0">
            <a:off x="16344029" y="-1207765"/>
            <a:ext cx="3887942" cy="4751065"/>
          </a:xfrm>
          <a:custGeom>
            <a:avLst/>
            <a:gdLst/>
            <a:ahLst/>
            <a:cxnLst/>
            <a:rect r="r" b="b" t="t" l="l"/>
            <a:pathLst>
              <a:path h="4751065" w="3887942">
                <a:moveTo>
                  <a:pt x="0" y="0"/>
                </a:moveTo>
                <a:lnTo>
                  <a:pt x="3887942" y="0"/>
                </a:lnTo>
                <a:lnTo>
                  <a:pt x="3887942" y="4751065"/>
                </a:lnTo>
                <a:lnTo>
                  <a:pt x="0" y="47510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68272" y="888082"/>
            <a:ext cx="14840873" cy="1619250"/>
          </a:xfrm>
          <a:prstGeom prst="rect">
            <a:avLst/>
          </a:prstGeom>
        </p:spPr>
        <p:txBody>
          <a:bodyPr anchor="t" rtlCol="false" tIns="0" lIns="0" bIns="0" rIns="0">
            <a:spAutoFit/>
          </a:bodyPr>
          <a:lstStyle/>
          <a:p>
            <a:pPr>
              <a:lnSpc>
                <a:spcPts val="6450"/>
              </a:lnSpc>
            </a:pPr>
            <a:r>
              <a:rPr lang="en-US" sz="5000">
                <a:solidFill>
                  <a:srgbClr val="1B1B1B"/>
                </a:solidFill>
                <a:latin typeface="Muli Regular"/>
              </a:rPr>
              <a:t>-When is the expected launch of the application/extension?</a:t>
            </a:r>
          </a:p>
        </p:txBody>
      </p:sp>
      <p:sp>
        <p:nvSpPr>
          <p:cNvPr name="TextBox 6" id="6"/>
          <p:cNvSpPr txBox="true"/>
          <p:nvPr/>
        </p:nvSpPr>
        <p:spPr>
          <a:xfrm rot="0">
            <a:off x="1028700" y="6442465"/>
            <a:ext cx="7819768" cy="714375"/>
          </a:xfrm>
          <a:prstGeom prst="rect">
            <a:avLst/>
          </a:prstGeom>
        </p:spPr>
        <p:txBody>
          <a:bodyPr anchor="t" rtlCol="false" tIns="0" lIns="0" bIns="0" rIns="0">
            <a:spAutoFit/>
          </a:bodyPr>
          <a:lstStyle/>
          <a:p>
            <a:pPr>
              <a:lnSpc>
                <a:spcPts val="5999"/>
              </a:lnSpc>
            </a:pPr>
            <a:r>
              <a:rPr lang="en-US" sz="3999">
                <a:solidFill>
                  <a:srgbClr val="1B1B1B"/>
                </a:solidFill>
                <a:latin typeface="Muli Extra Light Bold"/>
              </a:rPr>
              <a:t> </a:t>
            </a:r>
            <a:r>
              <a:rPr lang="en-US" sz="3999">
                <a:solidFill>
                  <a:srgbClr val="1B1B1B"/>
                </a:solidFill>
                <a:latin typeface="Muli Extra Light Bold"/>
              </a:rPr>
              <a:t>Developer: Our team.</a:t>
            </a:r>
          </a:p>
        </p:txBody>
      </p:sp>
      <p:grpSp>
        <p:nvGrpSpPr>
          <p:cNvPr name="Group 7" id="7"/>
          <p:cNvGrpSpPr/>
          <p:nvPr/>
        </p:nvGrpSpPr>
        <p:grpSpPr>
          <a:xfrm rot="0">
            <a:off x="1844457" y="8261740"/>
            <a:ext cx="4012179" cy="4012179"/>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9" id="9"/>
          <p:cNvSpPr/>
          <p:nvPr/>
        </p:nvSpPr>
        <p:spPr>
          <a:xfrm rot="-9003674">
            <a:off x="17049456" y="8788532"/>
            <a:ext cx="1382246" cy="2082339"/>
          </a:xfrm>
          <a:prstGeom prst="rect">
            <a:avLst/>
          </a:prstGeom>
          <a:solidFill>
            <a:srgbClr val="6422B8"/>
          </a:solid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6709" y="569472"/>
            <a:ext cx="17980709" cy="1129916"/>
          </a:xfrm>
          <a:prstGeom prst="rect">
            <a:avLst/>
          </a:prstGeom>
        </p:spPr>
        <p:txBody>
          <a:bodyPr anchor="t" rtlCol="false" tIns="0" lIns="0" bIns="0" rIns="0">
            <a:spAutoFit/>
          </a:bodyPr>
          <a:lstStyle/>
          <a:p>
            <a:pPr>
              <a:lnSpc>
                <a:spcPts val="9001"/>
              </a:lnSpc>
            </a:pPr>
            <a:r>
              <a:rPr lang="en-US" sz="6978">
                <a:solidFill>
                  <a:srgbClr val="1B1B1B"/>
                </a:solidFill>
                <a:latin typeface="Poppins Medium"/>
              </a:rPr>
              <a:t>4. How does this application works</a:t>
            </a:r>
          </a:p>
        </p:txBody>
      </p:sp>
      <p:grpSp>
        <p:nvGrpSpPr>
          <p:cNvPr name="Group 3" id="3"/>
          <p:cNvGrpSpPr/>
          <p:nvPr/>
        </p:nvGrpSpPr>
        <p:grpSpPr>
          <a:xfrm rot="0">
            <a:off x="12259913" y="8280911"/>
            <a:ext cx="4012179" cy="4012179"/>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Freeform 5" id="5"/>
          <p:cNvSpPr/>
          <p:nvPr/>
        </p:nvSpPr>
        <p:spPr>
          <a:xfrm flipH="false" flipV="false" rot="-5400000">
            <a:off x="-1187155" y="7325051"/>
            <a:ext cx="2988892" cy="1489012"/>
          </a:xfrm>
          <a:custGeom>
            <a:avLst/>
            <a:gdLst/>
            <a:ahLst/>
            <a:cxnLst/>
            <a:rect r="r" b="b" t="t" l="l"/>
            <a:pathLst>
              <a:path h="1489012" w="2988892">
                <a:moveTo>
                  <a:pt x="0" y="0"/>
                </a:moveTo>
                <a:lnTo>
                  <a:pt x="2988892" y="0"/>
                </a:lnTo>
                <a:lnTo>
                  <a:pt x="2988892" y="1489012"/>
                </a:lnTo>
                <a:lnTo>
                  <a:pt x="0" y="1489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485368" y="8174878"/>
            <a:ext cx="1389125" cy="1389125"/>
          </a:xfrm>
          <a:custGeom>
            <a:avLst/>
            <a:gdLst/>
            <a:ahLst/>
            <a:cxnLst/>
            <a:rect r="r" b="b" t="t" l="l"/>
            <a:pathLst>
              <a:path h="1389125" w="1389125">
                <a:moveTo>
                  <a:pt x="0" y="0"/>
                </a:moveTo>
                <a:lnTo>
                  <a:pt x="1389125" y="0"/>
                </a:lnTo>
                <a:lnTo>
                  <a:pt x="1389125" y="1389125"/>
                </a:lnTo>
                <a:lnTo>
                  <a:pt x="0" y="1389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857316" y="-677935"/>
            <a:ext cx="3887942" cy="4751065"/>
          </a:xfrm>
          <a:custGeom>
            <a:avLst/>
            <a:gdLst/>
            <a:ahLst/>
            <a:cxnLst/>
            <a:rect r="r" b="b" t="t" l="l"/>
            <a:pathLst>
              <a:path h="4751065" w="3887942">
                <a:moveTo>
                  <a:pt x="0" y="0"/>
                </a:moveTo>
                <a:lnTo>
                  <a:pt x="3887942" y="0"/>
                </a:lnTo>
                <a:lnTo>
                  <a:pt x="3887942" y="4751066"/>
                </a:lnTo>
                <a:lnTo>
                  <a:pt x="0" y="4751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981075" y="2126156"/>
            <a:ext cx="14007698" cy="4114549"/>
          </a:xfrm>
          <a:prstGeom prst="rect">
            <a:avLst/>
          </a:prstGeom>
        </p:spPr>
        <p:txBody>
          <a:bodyPr anchor="t" rtlCol="false" tIns="0" lIns="0" bIns="0" rIns="0">
            <a:spAutoFit/>
          </a:bodyPr>
          <a:lstStyle/>
          <a:p>
            <a:pPr>
              <a:lnSpc>
                <a:spcPts val="5402"/>
              </a:lnSpc>
            </a:pPr>
            <a:r>
              <a:rPr lang="en-US" sz="3601">
                <a:solidFill>
                  <a:srgbClr val="1B1B1B"/>
                </a:solidFill>
                <a:latin typeface="Times New Roman"/>
              </a:rPr>
              <a:t>This app/extension works based on A.I combined with image search engine. From there we will develop it so that it can find products that exist through each frame of a video. Then, it will bring up a list of the products that are currently being sold in the market, along with the suppliers of that product, and sorted by the reputation of the items (according to 5-star rating scale).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71550"/>
            <a:ext cx="14756034" cy="1031748"/>
          </a:xfrm>
          <a:prstGeom prst="rect">
            <a:avLst/>
          </a:prstGeom>
        </p:spPr>
        <p:txBody>
          <a:bodyPr anchor="t" rtlCol="false" tIns="0" lIns="0" bIns="0" rIns="0">
            <a:spAutoFit/>
          </a:bodyPr>
          <a:lstStyle/>
          <a:p>
            <a:pPr>
              <a:lnSpc>
                <a:spcPts val="8256"/>
              </a:lnSpc>
            </a:pPr>
            <a:r>
              <a:rPr lang="en-US" sz="6400">
                <a:solidFill>
                  <a:srgbClr val="1B1B1B"/>
                </a:solidFill>
                <a:latin typeface="Poppins Medium"/>
              </a:rPr>
              <a:t>B. The Model of Market Opportunity</a:t>
            </a:r>
          </a:p>
        </p:txBody>
      </p:sp>
      <p:sp>
        <p:nvSpPr>
          <p:cNvPr name="TextBox 3" id="3"/>
          <p:cNvSpPr txBox="true"/>
          <p:nvPr/>
        </p:nvSpPr>
        <p:spPr>
          <a:xfrm rot="0">
            <a:off x="779544" y="2746833"/>
            <a:ext cx="16728911" cy="4136332"/>
          </a:xfrm>
          <a:prstGeom prst="rect">
            <a:avLst/>
          </a:prstGeom>
        </p:spPr>
        <p:txBody>
          <a:bodyPr anchor="t" rtlCol="false" tIns="0" lIns="0" bIns="0" rIns="0">
            <a:spAutoFit/>
          </a:bodyPr>
          <a:lstStyle/>
          <a:p>
            <a:pPr marL="795559" indent="-397779" lvl="1">
              <a:lnSpc>
                <a:spcPts val="5527"/>
              </a:lnSpc>
              <a:buFont typeface="Arial"/>
              <a:buChar char="•"/>
            </a:pPr>
            <a:r>
              <a:rPr lang="en-US" sz="3684">
                <a:solidFill>
                  <a:srgbClr val="1B1B1B"/>
                </a:solidFill>
                <a:latin typeface="Poppins Light"/>
              </a:rPr>
              <a:t>After discussion, we agreed that our model is </a:t>
            </a:r>
            <a:r>
              <a:rPr lang="en-US" sz="3684">
                <a:solidFill>
                  <a:srgbClr val="E10F0F"/>
                </a:solidFill>
                <a:latin typeface="Poppins Light Bold"/>
              </a:rPr>
              <a:t>alertness model</a:t>
            </a:r>
          </a:p>
          <a:p>
            <a:pPr marL="795559" indent="-397779" lvl="1">
              <a:lnSpc>
                <a:spcPts val="5527"/>
              </a:lnSpc>
              <a:buFont typeface="Arial"/>
              <a:buChar char="•"/>
            </a:pPr>
            <a:r>
              <a:rPr lang="en-US" sz="3684">
                <a:solidFill>
                  <a:srgbClr val="1B1B1B"/>
                </a:solidFill>
                <a:latin typeface="Poppins Light"/>
              </a:rPr>
              <a:t>It is combined by two models that are competition model and innovation model</a:t>
            </a:r>
          </a:p>
          <a:p>
            <a:pPr marL="795559" indent="-397779" lvl="1">
              <a:lnSpc>
                <a:spcPts val="5527"/>
              </a:lnSpc>
              <a:buFont typeface="Arial"/>
              <a:buChar char="•"/>
            </a:pPr>
            <a:r>
              <a:rPr lang="en-US" sz="3684">
                <a:solidFill>
                  <a:srgbClr val="1B1B1B"/>
                </a:solidFill>
                <a:latin typeface="Poppins Light"/>
              </a:rPr>
              <a:t>Based on the experiences of watching videos on the internet, we found an opportunity to create a new technology service that improves the convenience of buying and selling through videos.</a:t>
            </a:r>
          </a:p>
        </p:txBody>
      </p:sp>
      <p:grpSp>
        <p:nvGrpSpPr>
          <p:cNvPr name="Group 4" id="4"/>
          <p:cNvGrpSpPr/>
          <p:nvPr/>
        </p:nvGrpSpPr>
        <p:grpSpPr>
          <a:xfrm rot="0">
            <a:off x="-449362" y="6402449"/>
            <a:ext cx="1855075" cy="1855075"/>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sp>
      </p:grpSp>
      <p:sp>
        <p:nvSpPr>
          <p:cNvPr name="AutoShape 6" id="6"/>
          <p:cNvSpPr/>
          <p:nvPr/>
        </p:nvSpPr>
        <p:spPr>
          <a:xfrm rot="-2386809">
            <a:off x="5245612" y="9138645"/>
            <a:ext cx="1382246" cy="239309"/>
          </a:xfrm>
          <a:prstGeom prst="rect">
            <a:avLst/>
          </a:prstGeom>
          <a:solidFill>
            <a:srgbClr val="FFA53B"/>
          </a:solidFill>
        </p:spPr>
      </p:sp>
      <p:sp>
        <p:nvSpPr>
          <p:cNvPr name="Freeform 7" id="7"/>
          <p:cNvSpPr/>
          <p:nvPr/>
        </p:nvSpPr>
        <p:spPr>
          <a:xfrm flipH="false" flipV="false" rot="0">
            <a:off x="14064063" y="9258300"/>
            <a:ext cx="3195237" cy="1591809"/>
          </a:xfrm>
          <a:custGeom>
            <a:avLst/>
            <a:gdLst/>
            <a:ahLst/>
            <a:cxnLst/>
            <a:rect r="r" b="b" t="t" l="l"/>
            <a:pathLst>
              <a:path h="1591809" w="3195237">
                <a:moveTo>
                  <a:pt x="0" y="0"/>
                </a:moveTo>
                <a:lnTo>
                  <a:pt x="3195237" y="0"/>
                </a:lnTo>
                <a:lnTo>
                  <a:pt x="3195237" y="1591809"/>
                </a:lnTo>
                <a:lnTo>
                  <a:pt x="0" y="159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15650" y="0"/>
            <a:ext cx="16343650" cy="1028700"/>
          </a:xfrm>
          <a:prstGeom prst="rect">
            <a:avLst/>
          </a:prstGeom>
        </p:spPr>
        <p:txBody>
          <a:bodyPr anchor="t" rtlCol="false" tIns="0" lIns="0" bIns="0" rIns="0">
            <a:spAutoFit/>
          </a:bodyPr>
          <a:lstStyle/>
          <a:p>
            <a:pPr>
              <a:lnSpc>
                <a:spcPts val="8400"/>
              </a:lnSpc>
            </a:pPr>
            <a:r>
              <a:rPr lang="en-US" sz="6000">
                <a:solidFill>
                  <a:srgbClr val="000000"/>
                </a:solidFill>
                <a:latin typeface="Noto Sans Bold"/>
              </a:rPr>
              <a:t>C. The strategy of marketing </a:t>
            </a:r>
          </a:p>
        </p:txBody>
      </p:sp>
      <p:sp>
        <p:nvSpPr>
          <p:cNvPr name="TextBox 3" id="3"/>
          <p:cNvSpPr txBox="true"/>
          <p:nvPr/>
        </p:nvSpPr>
        <p:spPr>
          <a:xfrm rot="0">
            <a:off x="915650" y="1180868"/>
            <a:ext cx="16091172" cy="8944080"/>
          </a:xfrm>
          <a:prstGeom prst="rect">
            <a:avLst/>
          </a:prstGeom>
        </p:spPr>
        <p:txBody>
          <a:bodyPr anchor="t" rtlCol="false" tIns="0" lIns="0" bIns="0" rIns="0">
            <a:spAutoFit/>
          </a:bodyPr>
          <a:lstStyle/>
          <a:p>
            <a:pPr>
              <a:lnSpc>
                <a:spcPts val="4442"/>
              </a:lnSpc>
            </a:pPr>
            <a:r>
              <a:rPr lang="en-US" sz="3173">
                <a:solidFill>
                  <a:srgbClr val="000000"/>
                </a:solidFill>
                <a:latin typeface="Times New Roman"/>
              </a:rPr>
              <a:t>Customers: Who has a habit watch Video online.</a:t>
            </a:r>
          </a:p>
          <a:p>
            <a:pPr>
              <a:lnSpc>
                <a:spcPts val="4442"/>
              </a:lnSpc>
            </a:pPr>
            <a:r>
              <a:rPr lang="en-US" sz="3173">
                <a:solidFill>
                  <a:srgbClr val="000000"/>
                </a:solidFill>
                <a:latin typeface="Times New Roman"/>
              </a:rPr>
              <a:t> </a:t>
            </a:r>
          </a:p>
          <a:p>
            <a:pPr marL="685159" indent="-342579" lvl="1">
              <a:lnSpc>
                <a:spcPts val="4442"/>
              </a:lnSpc>
              <a:buFont typeface="Arial"/>
              <a:buChar char="•"/>
            </a:pPr>
            <a:r>
              <a:rPr lang="en-US" sz="3173">
                <a:solidFill>
                  <a:srgbClr val="000000"/>
                </a:solidFill>
                <a:latin typeface="Times New Roman"/>
              </a:rPr>
              <a:t>To create video to introduce our Extension through the social media like Facebook , Youtube, Tiktok...</a:t>
            </a:r>
          </a:p>
          <a:p>
            <a:pPr marL="685159" indent="-342579" lvl="1">
              <a:lnSpc>
                <a:spcPts val="4442"/>
              </a:lnSpc>
              <a:buFont typeface="Arial"/>
              <a:buChar char="•"/>
            </a:pPr>
            <a:r>
              <a:rPr lang="en-US" sz="3173">
                <a:solidFill>
                  <a:srgbClr val="000000"/>
                </a:solidFill>
                <a:latin typeface="Times New Roman"/>
              </a:rPr>
              <a:t> Create a website landing page to increase the appearance of the application in the internet. This website will show some function of this extension to user.</a:t>
            </a:r>
          </a:p>
          <a:p>
            <a:pPr marL="685159" indent="-342579" lvl="1">
              <a:lnSpc>
                <a:spcPts val="4442"/>
              </a:lnSpc>
              <a:buFont typeface="Arial"/>
              <a:buChar char="•"/>
            </a:pPr>
            <a:r>
              <a:rPr lang="en-US" sz="3173">
                <a:solidFill>
                  <a:srgbClr val="000000"/>
                </a:solidFill>
                <a:latin typeface="Times New Roman"/>
              </a:rPr>
              <a:t>  Give some point to the user who reffer someone to this app. The point will be used to unlock Premium function. </a:t>
            </a:r>
          </a:p>
          <a:p>
            <a:pPr marL="685159" indent="-342579" lvl="1">
              <a:lnSpc>
                <a:spcPts val="4442"/>
              </a:lnSpc>
              <a:buFont typeface="Arial"/>
              <a:buChar char="•"/>
            </a:pPr>
            <a:r>
              <a:rPr lang="en-US" sz="3173">
                <a:solidFill>
                  <a:srgbClr val="000000"/>
                </a:solidFill>
                <a:latin typeface="Times New Roman"/>
              </a:rPr>
              <a:t>   Discount for the user who invite many people to use this app. This discount can be decrease the price of product the user want to buy.</a:t>
            </a:r>
          </a:p>
          <a:p>
            <a:pPr marL="685159" indent="-342579" lvl="1">
              <a:lnSpc>
                <a:spcPts val="4442"/>
              </a:lnSpc>
              <a:buFont typeface="Arial"/>
              <a:buChar char="•"/>
            </a:pPr>
            <a:r>
              <a:rPr lang="en-US" sz="3173">
                <a:solidFill>
                  <a:srgbClr val="000000"/>
                </a:solidFill>
                <a:latin typeface="Times New Roman"/>
              </a:rPr>
              <a:t>  Also we will transfer this extension to App Mobile. Release this on the Google Play and AppStore. This direction of development can help our reach more user.</a:t>
            </a:r>
          </a:p>
          <a:p>
            <a:pPr>
              <a:lnSpc>
                <a:spcPts val="4442"/>
              </a:lnSpc>
            </a:pPr>
          </a:p>
          <a:p>
            <a:pPr>
              <a:lnSpc>
                <a:spcPts val="4442"/>
              </a:lnSpc>
            </a:pPr>
          </a:p>
          <a:p>
            <a:pPr>
              <a:lnSpc>
                <a:spcPts val="4442"/>
              </a:lnSpc>
            </a:pPr>
          </a:p>
          <a:p>
            <a:pPr>
              <a:lnSpc>
                <a:spcPts val="4442"/>
              </a:lnSpc>
            </a:pPr>
            <a:r>
              <a:rPr lang="en-US" sz="3173">
                <a:solidFill>
                  <a:srgbClr val="000000"/>
                </a:solidFill>
                <a:latin typeface="Times New Roman"/>
              </a:rPr>
              <a:t> </a:t>
            </a:r>
          </a:p>
        </p:txBody>
      </p:sp>
      <p:sp>
        <p:nvSpPr>
          <p:cNvPr name="Freeform 4" id="4"/>
          <p:cNvSpPr/>
          <p:nvPr/>
        </p:nvSpPr>
        <p:spPr>
          <a:xfrm flipH="false" flipV="false" rot="0">
            <a:off x="-169644" y="8648574"/>
            <a:ext cx="2952750" cy="2952750"/>
          </a:xfrm>
          <a:custGeom>
            <a:avLst/>
            <a:gdLst/>
            <a:ahLst/>
            <a:cxnLst/>
            <a:rect r="r" b="b" t="t" l="l"/>
            <a:pathLst>
              <a:path h="2952750" w="2952750">
                <a:moveTo>
                  <a:pt x="0" y="0"/>
                </a:moveTo>
                <a:lnTo>
                  <a:pt x="2952750" y="0"/>
                </a:lnTo>
                <a:lnTo>
                  <a:pt x="2952750" y="2952750"/>
                </a:lnTo>
                <a:lnTo>
                  <a:pt x="0" y="2952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916915" y="0"/>
            <a:ext cx="3362655" cy="1675214"/>
          </a:xfrm>
          <a:custGeom>
            <a:avLst/>
            <a:gdLst/>
            <a:ahLst/>
            <a:cxnLst/>
            <a:rect r="r" b="b" t="t" l="l"/>
            <a:pathLst>
              <a:path h="1675214" w="3362655">
                <a:moveTo>
                  <a:pt x="0" y="0"/>
                </a:moveTo>
                <a:lnTo>
                  <a:pt x="3362655" y="0"/>
                </a:lnTo>
                <a:lnTo>
                  <a:pt x="3362655" y="1675214"/>
                </a:lnTo>
                <a:lnTo>
                  <a:pt x="0" y="1675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DAFfDpiheME</dc:identifier>
  <dcterms:modified xsi:type="dcterms:W3CDTF">2011-08-01T06:04:30Z</dcterms:modified>
  <cp:revision>1</cp:revision>
  <dc:title>FiveFools</dc:title>
</cp:coreProperties>
</file>